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10" r:id="rId2"/>
    <p:sldId id="339" r:id="rId3"/>
    <p:sldId id="295" r:id="rId4"/>
    <p:sldId id="293" r:id="rId5"/>
    <p:sldId id="338" r:id="rId6"/>
    <p:sldId id="289" r:id="rId7"/>
    <p:sldId id="298" r:id="rId8"/>
    <p:sldId id="314" r:id="rId9"/>
    <p:sldId id="320" r:id="rId10"/>
    <p:sldId id="341" r:id="rId11"/>
    <p:sldId id="312" r:id="rId12"/>
    <p:sldId id="342" r:id="rId13"/>
    <p:sldId id="343" r:id="rId14"/>
    <p:sldId id="313" r:id="rId15"/>
    <p:sldId id="321" r:id="rId16"/>
    <p:sldId id="344" r:id="rId17"/>
    <p:sldId id="337" r:id="rId18"/>
    <p:sldId id="331" r:id="rId19"/>
    <p:sldId id="340" r:id="rId2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54937" autoAdjust="0"/>
  </p:normalViewPr>
  <p:slideViewPr>
    <p:cSldViewPr snapToGrid="0" snapToObjects="1">
      <p:cViewPr>
        <p:scale>
          <a:sx n="50" d="100"/>
          <a:sy n="50" d="100"/>
        </p:scale>
        <p:origin x="-1980" y="21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092"/>
    </p:cViewPr>
  </p:sorterViewPr>
  <p:notesViewPr>
    <p:cSldViewPr snapToGrid="0" snapToObjects="1">
      <p:cViewPr varScale="1">
        <p:scale>
          <a:sx n="70" d="100"/>
          <a:sy n="70" d="100"/>
        </p:scale>
        <p:origin x="-323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2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266"/>
          </a:xfrm>
          <a:prstGeom prst="rect">
            <a:avLst/>
          </a:prstGeom>
        </p:spPr>
        <p:txBody>
          <a:bodyPr vert="horz" lIns="91440" tIns="45720" rIns="91440" bIns="45720" rtlCol="0"/>
          <a:lstStyle>
            <a:lvl1pPr algn="r">
              <a:defRPr sz="1200"/>
            </a:lvl1pPr>
          </a:lstStyle>
          <a:p>
            <a:fld id="{DE2DCC8A-30B9-4353-AB2F-98693AEDFE28}" type="datetimeFigureOut">
              <a:rPr lang="en-US" smtClean="0"/>
              <a:t>5/19/2014</a:t>
            </a:fld>
            <a:endParaRPr lang="en-US" dirty="0"/>
          </a:p>
        </p:txBody>
      </p:sp>
      <p:sp>
        <p:nvSpPr>
          <p:cNvPr id="4" name="Footer Placeholder 3"/>
          <p:cNvSpPr>
            <a:spLocks noGrp="1"/>
          </p:cNvSpPr>
          <p:nvPr>
            <p:ph type="ftr" sz="quarter" idx="2"/>
          </p:nvPr>
        </p:nvSpPr>
        <p:spPr>
          <a:xfrm>
            <a:off x="0" y="8830551"/>
            <a:ext cx="3037840" cy="46426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30551"/>
            <a:ext cx="3037840" cy="464265"/>
          </a:xfrm>
          <a:prstGeom prst="rect">
            <a:avLst/>
          </a:prstGeom>
        </p:spPr>
        <p:txBody>
          <a:bodyPr vert="horz" lIns="91440" tIns="45720" rIns="91440" bIns="45720" rtlCol="0" anchor="b"/>
          <a:lstStyle>
            <a:lvl1pPr algn="r">
              <a:defRPr sz="1200"/>
            </a:lvl1pPr>
          </a:lstStyle>
          <a:p>
            <a:fld id="{BA9F9ADB-0847-4BEF-BB66-7322A067B891}" type="slidenum">
              <a:rPr lang="en-US" smtClean="0"/>
              <a:t>‹#›</a:t>
            </a:fld>
            <a:endParaRPr lang="en-US" dirty="0"/>
          </a:p>
        </p:txBody>
      </p:sp>
    </p:spTree>
    <p:extLst>
      <p:ext uri="{BB962C8B-B14F-4D97-AF65-F5344CB8AC3E}">
        <p14:creationId xmlns:p14="http://schemas.microsoft.com/office/powerpoint/2010/main" val="341478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F843C81-E7C3-4056-A534-C0F3C58B8E15}" type="datetimeFigureOut">
              <a:rPr lang="en-US" smtClean="0"/>
              <a:t>5/19/2014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6E2861C5-4A57-4EA5-ACC0-EC371977F116}" type="slidenum">
              <a:rPr lang="en-US" smtClean="0"/>
              <a:t>‹#›</a:t>
            </a:fld>
            <a:endParaRPr lang="en-US" dirty="0"/>
          </a:p>
        </p:txBody>
      </p:sp>
    </p:spTree>
    <p:extLst>
      <p:ext uri="{BB962C8B-B14F-4D97-AF65-F5344CB8AC3E}">
        <p14:creationId xmlns:p14="http://schemas.microsoft.com/office/powerpoint/2010/main" val="89942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following slides are for Options 1: Recommended for sites where</a:t>
            </a:r>
            <a:r>
              <a:rPr lang="en-US" i="1" baseline="0" dirty="0" smtClean="0"/>
              <a:t> fact fluency is a Tier 1 instructional concern</a:t>
            </a:r>
            <a:r>
              <a:rPr lang="en-US" i="1" dirty="0" smtClean="0"/>
              <a:t> </a:t>
            </a:r>
          </a:p>
          <a:p>
            <a:r>
              <a:rPr lang="en-US" b="1" dirty="0" smtClean="0"/>
              <a:t>Background</a:t>
            </a:r>
            <a:r>
              <a:rPr lang="en-US" b="1" baseline="0" dirty="0" smtClean="0"/>
              <a:t> for Facilitator:</a:t>
            </a:r>
          </a:p>
          <a:p>
            <a:r>
              <a:rPr lang="en-US" baseline="0" dirty="0" smtClean="0"/>
              <a:t>Materials needed: </a:t>
            </a:r>
          </a:p>
          <a:p>
            <a:r>
              <a:rPr lang="en-US" baseline="0" dirty="0" smtClean="0"/>
              <a:t>Have participants bring: CCSS-M (NACS), pencil, highlighters</a:t>
            </a:r>
          </a:p>
          <a:p>
            <a:r>
              <a:rPr lang="en-US" baseline="0" dirty="0" smtClean="0"/>
              <a:t>Make copies of: </a:t>
            </a:r>
            <a:r>
              <a:rPr lang="en-US" i="1" baseline="0" dirty="0" smtClean="0"/>
              <a:t>Basic Math Facts </a:t>
            </a:r>
            <a:r>
              <a:rPr lang="en-US" baseline="0" dirty="0" smtClean="0"/>
              <a:t>article, Operations &amp; Algebraic Thinking Progressions pp. 17-18, Jigsaw Note Taker, Phases articles, Standards vs. Algorithms Hunt, Planning Note Taker</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6E2861C5-4A57-4EA5-ACC0-EC371977F116}" type="slidenum">
              <a:rPr lang="en-US" smtClean="0"/>
              <a:t>1</a:t>
            </a:fld>
            <a:endParaRPr lang="en-US" dirty="0"/>
          </a:p>
        </p:txBody>
      </p:sp>
    </p:spTree>
    <p:extLst>
      <p:ext uri="{BB962C8B-B14F-4D97-AF65-F5344CB8AC3E}">
        <p14:creationId xmlns:p14="http://schemas.microsoft.com/office/powerpoint/2010/main" val="3616176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for Facilitator:</a:t>
            </a:r>
          </a:p>
          <a:p>
            <a:r>
              <a:rPr lang="en-US" b="0" dirty="0" smtClean="0"/>
              <a:t>Hide this slide</a:t>
            </a:r>
            <a:r>
              <a:rPr lang="en-US" b="0" baseline="0" dirty="0" smtClean="0"/>
              <a:t> if</a:t>
            </a:r>
            <a:r>
              <a:rPr lang="en-US" b="0" dirty="0" smtClean="0"/>
              <a:t> you are doing this option after already presenting Option 2.</a:t>
            </a:r>
          </a:p>
          <a:p>
            <a:r>
              <a:rPr lang="en-US" b="0" dirty="0" smtClean="0"/>
              <a:t>p.121 in </a:t>
            </a:r>
            <a:r>
              <a:rPr lang="en-US" b="0" i="1" dirty="0" smtClean="0"/>
              <a:t>Classroom Discussions in Math</a:t>
            </a:r>
          </a:p>
          <a:p>
            <a:endParaRPr lang="en-US" b="0" i="1" dirty="0" smtClean="0"/>
          </a:p>
          <a:p>
            <a:endParaRPr lang="en-US" b="0" i="1" dirty="0" smtClean="0"/>
          </a:p>
          <a:p>
            <a:endParaRPr lang="en-US" b="0" i="1" dirty="0" smtClean="0"/>
          </a:p>
          <a:p>
            <a:endParaRPr lang="en-US" dirty="0"/>
          </a:p>
        </p:txBody>
      </p:sp>
      <p:sp>
        <p:nvSpPr>
          <p:cNvPr id="4" name="Slide Number Placeholder 3"/>
          <p:cNvSpPr>
            <a:spLocks noGrp="1"/>
          </p:cNvSpPr>
          <p:nvPr>
            <p:ph type="sldNum" sz="quarter" idx="10"/>
          </p:nvPr>
        </p:nvSpPr>
        <p:spPr/>
        <p:txBody>
          <a:bodyPr/>
          <a:lstStyle/>
          <a:p>
            <a:fld id="{6E2861C5-4A57-4EA5-ACC0-EC371977F116}" type="slidenum">
              <a:rPr lang="en-US" smtClean="0"/>
              <a:t>11</a:t>
            </a:fld>
            <a:endParaRPr lang="en-US" dirty="0"/>
          </a:p>
        </p:txBody>
      </p:sp>
    </p:spTree>
    <p:extLst>
      <p:ext uri="{BB962C8B-B14F-4D97-AF65-F5344CB8AC3E}">
        <p14:creationId xmlns:p14="http://schemas.microsoft.com/office/powerpoint/2010/main" val="2716399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for Facilitator: Option 1 and 2</a:t>
            </a:r>
          </a:p>
          <a:p>
            <a:r>
              <a:rPr lang="en-US" b="0" dirty="0" smtClean="0"/>
              <a:t>p.121 in </a:t>
            </a:r>
            <a:r>
              <a:rPr lang="en-US" b="0" i="1" dirty="0" smtClean="0"/>
              <a:t>Classroom Discussions in Math</a:t>
            </a:r>
          </a:p>
          <a:p>
            <a:endParaRPr lang="en-US" b="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Presentation:</a:t>
            </a:r>
          </a:p>
          <a:p>
            <a:endParaRPr lang="en-US" b="0" i="1" dirty="0" smtClean="0"/>
          </a:p>
          <a:p>
            <a:endParaRPr lang="en-US" b="0" i="1" dirty="0" smtClean="0"/>
          </a:p>
          <a:p>
            <a:endParaRPr lang="en-US" dirty="0"/>
          </a:p>
        </p:txBody>
      </p:sp>
      <p:sp>
        <p:nvSpPr>
          <p:cNvPr id="4" name="Slide Number Placeholder 3"/>
          <p:cNvSpPr>
            <a:spLocks noGrp="1"/>
          </p:cNvSpPr>
          <p:nvPr>
            <p:ph type="sldNum" sz="quarter" idx="10"/>
          </p:nvPr>
        </p:nvSpPr>
        <p:spPr/>
        <p:txBody>
          <a:bodyPr/>
          <a:lstStyle/>
          <a:p>
            <a:fld id="{6E2861C5-4A57-4EA5-ACC0-EC371977F116}" type="slidenum">
              <a:rPr lang="en-US" smtClean="0"/>
              <a:t>12</a:t>
            </a:fld>
            <a:endParaRPr lang="en-US" dirty="0"/>
          </a:p>
        </p:txBody>
      </p:sp>
    </p:spTree>
    <p:extLst>
      <p:ext uri="{BB962C8B-B14F-4D97-AF65-F5344CB8AC3E}">
        <p14:creationId xmlns:p14="http://schemas.microsoft.com/office/powerpoint/2010/main" val="2716399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for Facilitator:</a:t>
            </a:r>
            <a:r>
              <a:rPr lang="en-US" b="1" baseline="0" dirty="0" smtClean="0"/>
              <a:t> Option 1 and 2</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event that the questions get asked regarding what is “the standard algorithm,” Jason </a:t>
            </a:r>
            <a:r>
              <a:rPr lang="en-US" dirty="0" err="1" smtClean="0"/>
              <a:t>Zimba</a:t>
            </a:r>
            <a:r>
              <a:rPr lang="en-US" dirty="0" smtClean="0"/>
              <a:t>, a leading author of the CCSS-M (NACS), was quoted</a:t>
            </a:r>
            <a:r>
              <a:rPr lang="en-US" baseline="0" dirty="0" smtClean="0"/>
              <a:t> as saying, ”The standard algorithm is the algorithm that works for the student.” (NNMC Mini-Conference 3/8/14)</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Presentation: </a:t>
            </a:r>
            <a:endParaRPr lang="en-US" b="0" dirty="0" smtClean="0"/>
          </a:p>
          <a:p>
            <a:r>
              <a:rPr lang="en-US" dirty="0" smtClean="0"/>
              <a:t>Strategies</a:t>
            </a:r>
            <a:r>
              <a:rPr lang="en-US" baseline="0" dirty="0" smtClean="0"/>
              <a:t> develop into algorithms for efficiency and generalization.</a:t>
            </a:r>
          </a:p>
          <a:p>
            <a:r>
              <a:rPr lang="en-US" baseline="0" dirty="0" smtClean="0"/>
              <a:t>“When do we push for moving from strategies to algorithms?”:  Our standards dictate when we move our instruction from strategy focus to algorithm.</a:t>
            </a:r>
          </a:p>
          <a:p>
            <a:endParaRPr lang="en-US" dirty="0"/>
          </a:p>
        </p:txBody>
      </p:sp>
      <p:sp>
        <p:nvSpPr>
          <p:cNvPr id="4" name="Slide Number Placeholder 3"/>
          <p:cNvSpPr>
            <a:spLocks noGrp="1"/>
          </p:cNvSpPr>
          <p:nvPr>
            <p:ph type="sldNum" sz="quarter" idx="10"/>
          </p:nvPr>
        </p:nvSpPr>
        <p:spPr/>
        <p:txBody>
          <a:bodyPr/>
          <a:lstStyle/>
          <a:p>
            <a:fld id="{6E2861C5-4A57-4EA5-ACC0-EC371977F116}" type="slidenum">
              <a:rPr lang="en-US" smtClean="0"/>
              <a:t>13</a:t>
            </a:fld>
            <a:endParaRPr lang="en-US" dirty="0"/>
          </a:p>
        </p:txBody>
      </p:sp>
    </p:spTree>
    <p:extLst>
      <p:ext uri="{BB962C8B-B14F-4D97-AF65-F5344CB8AC3E}">
        <p14:creationId xmlns:p14="http://schemas.microsoft.com/office/powerpoint/2010/main" val="2759084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for Facilitator: </a:t>
            </a:r>
          </a:p>
          <a:p>
            <a:r>
              <a:rPr lang="en-US" b="0" dirty="0" smtClean="0"/>
              <a:t>Hide this slide</a:t>
            </a:r>
            <a:r>
              <a:rPr lang="en-US" b="0" baseline="0" dirty="0" smtClean="0"/>
              <a:t> if</a:t>
            </a:r>
            <a:r>
              <a:rPr lang="en-US" b="0" dirty="0" smtClean="0"/>
              <a:t> you are doing this option after already presenting Option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 </a:t>
            </a:r>
            <a:r>
              <a:rPr lang="en-US" b="0" baseline="0" dirty="0" smtClean="0"/>
              <a:t>For time purposes you can choose whether or not to show teachers the search tool on their app to speed up this portion of the training.  </a:t>
            </a:r>
            <a:br>
              <a:rPr lang="en-US" b="0" baseline="0" dirty="0" smtClean="0"/>
            </a:br>
            <a:r>
              <a:rPr lang="en-US" b="0" baseline="0" dirty="0" smtClean="0"/>
              <a:t>Extension: If you need it to take longer, (depending on how familiar teachers are with standards) have teachers include the boundaries: (</a:t>
            </a:r>
            <a:r>
              <a:rPr lang="en-US" b="0" baseline="0" dirty="0" err="1" smtClean="0"/>
              <a:t>ie</a:t>
            </a:r>
            <a:r>
              <a:rPr lang="en-US" b="0" baseline="0" dirty="0" smtClean="0"/>
              <a:t>: 1</a:t>
            </a:r>
            <a:r>
              <a:rPr lang="en-US" b="0" baseline="30000" dirty="0" smtClean="0"/>
              <a:t>st</a:t>
            </a:r>
            <a:r>
              <a:rPr lang="en-US" b="0" baseline="0" dirty="0" smtClean="0"/>
              <a:t> grade addition strategies are “within 100, using concrete models or drawings and strategies based on place value; relate this strategy to written method and explain the reasoning used”.)</a:t>
            </a:r>
          </a:p>
          <a:p>
            <a:endParaRPr lang="en-US" b="1" baseline="0" dirty="0" smtClean="0"/>
          </a:p>
          <a:p>
            <a:r>
              <a:rPr lang="en-US" b="1" baseline="0" dirty="0" smtClean="0"/>
              <a:t>Presentation: </a:t>
            </a:r>
            <a:r>
              <a:rPr lang="en-US" b="0" baseline="0" dirty="0" smtClean="0"/>
              <a:t>Ask teachers to look at the standards for their grade.  After, review the grades below and above to complete this chart.  </a:t>
            </a:r>
            <a:r>
              <a:rPr lang="en-US" b="1" baseline="0" dirty="0" smtClean="0"/>
              <a:t>KINDER differentiation- </a:t>
            </a:r>
            <a:r>
              <a:rPr lang="en-US" b="0" baseline="0" dirty="0" smtClean="0"/>
              <a:t>After they’ve looked at 1</a:t>
            </a:r>
            <a:r>
              <a:rPr lang="en-US" b="0" baseline="30000" dirty="0" smtClean="0"/>
              <a:t>st</a:t>
            </a:r>
            <a:r>
              <a:rPr lang="en-US" b="0" baseline="0" dirty="0" smtClean="0"/>
              <a:t> grade standards, ask kinder teachers to identify standards that support the work in first grade.</a:t>
            </a:r>
          </a:p>
          <a:p>
            <a:endParaRPr lang="en-US" b="0" dirty="0" smtClean="0"/>
          </a:p>
          <a:p>
            <a:endParaRPr lang="en-US" dirty="0"/>
          </a:p>
        </p:txBody>
      </p:sp>
      <p:sp>
        <p:nvSpPr>
          <p:cNvPr id="4" name="Slide Number Placeholder 3"/>
          <p:cNvSpPr>
            <a:spLocks noGrp="1"/>
          </p:cNvSpPr>
          <p:nvPr>
            <p:ph type="sldNum" sz="quarter" idx="10"/>
          </p:nvPr>
        </p:nvSpPr>
        <p:spPr/>
        <p:txBody>
          <a:bodyPr/>
          <a:lstStyle/>
          <a:p>
            <a:fld id="{6E2861C5-4A57-4EA5-ACC0-EC371977F116}" type="slidenum">
              <a:rPr lang="en-US" smtClean="0"/>
              <a:t>14</a:t>
            </a:fld>
            <a:endParaRPr lang="en-US" dirty="0"/>
          </a:p>
        </p:txBody>
      </p:sp>
    </p:spTree>
    <p:extLst>
      <p:ext uri="{BB962C8B-B14F-4D97-AF65-F5344CB8AC3E}">
        <p14:creationId xmlns:p14="http://schemas.microsoft.com/office/powerpoint/2010/main" val="181704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for Facilitator: </a:t>
            </a:r>
          </a:p>
          <a:p>
            <a:r>
              <a:rPr lang="en-US" b="0" dirty="0" smtClean="0"/>
              <a:t>Do</a:t>
            </a:r>
            <a:r>
              <a:rPr lang="en-US" b="0" baseline="0" dirty="0" smtClean="0"/>
              <a:t> a quick review of findings from this activity if</a:t>
            </a:r>
            <a:r>
              <a:rPr lang="en-US" b="0" dirty="0" smtClean="0"/>
              <a:t> you are doing this option after already presenting Option 2.</a:t>
            </a:r>
          </a:p>
          <a:p>
            <a:endParaRPr lang="en-US" b="0" dirty="0" smtClean="0"/>
          </a:p>
          <a:p>
            <a:r>
              <a:rPr lang="en-US" b="0" dirty="0" smtClean="0"/>
              <a:t>Familiarize yourself with the standards and whether your</a:t>
            </a:r>
            <a:r>
              <a:rPr lang="en-US" b="0" baseline="0" dirty="0" smtClean="0"/>
              <a:t> relating the strategy to</a:t>
            </a:r>
            <a:r>
              <a:rPr lang="en-US" b="0" dirty="0" smtClean="0"/>
              <a:t> written form,</a:t>
            </a:r>
            <a:r>
              <a:rPr lang="en-US" b="0" baseline="0" dirty="0" smtClean="0"/>
              <a:t> concrete models, drawing or if strategies are to based on place value.</a:t>
            </a:r>
          </a:p>
          <a:p>
            <a:r>
              <a:rPr lang="en-US" b="0" baseline="0" dirty="0" smtClean="0"/>
              <a:t>Kinder only has “strategies” for comparing numbers by using matching and counting strategies.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 </a:t>
            </a:r>
            <a:r>
              <a:rPr lang="en-US" b="0" baseline="0" dirty="0" smtClean="0"/>
              <a:t>For time purposes you can choose whether or not to show teachers the search tool on their app to speed up this portion of the training.  </a:t>
            </a:r>
            <a:br>
              <a:rPr lang="en-US" b="0" baseline="0" dirty="0" smtClean="0"/>
            </a:br>
            <a:r>
              <a:rPr lang="en-US" b="0" baseline="0" dirty="0" smtClean="0"/>
              <a:t>Extension: If you need it to take longer, (depending on how familiar teachers are with standards) have teachers include the boundaries: (</a:t>
            </a:r>
            <a:r>
              <a:rPr lang="en-US" b="0" baseline="0" dirty="0" err="1" smtClean="0"/>
              <a:t>ie</a:t>
            </a:r>
            <a:r>
              <a:rPr lang="en-US" b="0" baseline="0" dirty="0" smtClean="0"/>
              <a:t>: 1</a:t>
            </a:r>
            <a:r>
              <a:rPr lang="en-US" b="0" baseline="30000" dirty="0" smtClean="0"/>
              <a:t>st</a:t>
            </a:r>
            <a:r>
              <a:rPr lang="en-US" b="0" baseline="0" dirty="0" smtClean="0"/>
              <a:t> grade addition strategies are “within 100, using concrete models or drawings and strategies based on place value; relate this strategy to written method and explain the reasoning used”.)</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KINDER differentiation: </a:t>
            </a:r>
            <a:r>
              <a:rPr lang="en-US" b="0" baseline="0" dirty="0" smtClean="0"/>
              <a:t>Consider asking Kinder teachers to share out the standards they found that support the work of first grade. </a:t>
            </a:r>
            <a:endParaRPr lang="en-US" b="0" dirty="0" smtClean="0"/>
          </a:p>
          <a:p>
            <a:endParaRPr lang="en-US" b="0" baseline="0" dirty="0" smtClean="0"/>
          </a:p>
          <a:p>
            <a:r>
              <a:rPr lang="en-US" b="1" baseline="0" dirty="0" smtClean="0"/>
              <a:t>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Teachers should also be familiar with standards and whether they should relate the strategy to</a:t>
            </a:r>
            <a:r>
              <a:rPr lang="en-US" b="0" dirty="0" smtClean="0"/>
              <a:t> written form,</a:t>
            </a:r>
            <a:r>
              <a:rPr lang="en-US" b="0" baseline="0" dirty="0" smtClean="0"/>
              <a:t> concrete models, drawing or if strategies are to based on place value.</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Ask: “What are you noticing or What do you notice?”,  “In what grade level do you see a strategy for rational numbers and an algorithm for whole numbers?”  </a:t>
            </a:r>
          </a:p>
        </p:txBody>
      </p:sp>
      <p:sp>
        <p:nvSpPr>
          <p:cNvPr id="4" name="Slide Number Placeholder 3"/>
          <p:cNvSpPr>
            <a:spLocks noGrp="1"/>
          </p:cNvSpPr>
          <p:nvPr>
            <p:ph type="sldNum" sz="quarter" idx="10"/>
          </p:nvPr>
        </p:nvSpPr>
        <p:spPr/>
        <p:txBody>
          <a:bodyPr/>
          <a:lstStyle/>
          <a:p>
            <a:fld id="{6E2861C5-4A57-4EA5-ACC0-EC371977F116}" type="slidenum">
              <a:rPr lang="en-US" smtClean="0"/>
              <a:t>15</a:t>
            </a:fld>
            <a:endParaRPr lang="en-US" dirty="0"/>
          </a:p>
        </p:txBody>
      </p:sp>
    </p:spTree>
    <p:extLst>
      <p:ext uri="{BB962C8B-B14F-4D97-AF65-F5344CB8AC3E}">
        <p14:creationId xmlns:p14="http://schemas.microsoft.com/office/powerpoint/2010/main" val="359531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for Facilitator: Option 1 and 2  </a:t>
            </a:r>
          </a:p>
          <a:p>
            <a:pPr marL="0" marR="0" indent="0" algn="l" defTabSz="914400" rtl="0" eaLnBrk="1" fontAlgn="auto" latinLnBrk="0" hangingPunct="1">
              <a:lnSpc>
                <a:spcPct val="100000"/>
              </a:lnSpc>
              <a:spcBef>
                <a:spcPts val="0"/>
              </a:spcBef>
              <a:spcAft>
                <a:spcPts val="0"/>
              </a:spcAft>
              <a:buClrTx/>
              <a:buSzTx/>
              <a:buFontTx/>
              <a:buNone/>
              <a:tabLst/>
              <a:defRPr/>
            </a:pPr>
            <a:r>
              <a:rPr lang="en-US" b="0" smtClean="0"/>
              <a:t>-</a:t>
            </a:r>
            <a:r>
              <a:rPr lang="en-US" b="0" dirty="0" smtClean="0"/>
              <a:t>Hide this slide</a:t>
            </a:r>
            <a:r>
              <a:rPr lang="en-US" b="0" baseline="0" dirty="0" smtClean="0"/>
              <a:t> if</a:t>
            </a:r>
            <a:r>
              <a:rPr lang="en-US" b="0" dirty="0" smtClean="0"/>
              <a:t> you are doing this option after already presenting Option 2.</a:t>
            </a:r>
          </a:p>
          <a:p>
            <a:r>
              <a:rPr lang="en-US" b="0" baseline="0" dirty="0" smtClean="0"/>
              <a:t>-If unfamiliar with Partial Product login into www.everydaymathonline.com</a:t>
            </a:r>
          </a:p>
          <a:p>
            <a:r>
              <a:rPr lang="en-US" b="0" baseline="0" dirty="0" smtClean="0"/>
              <a:t>      -Click on “Algorithms” tab on far right side of page</a:t>
            </a:r>
          </a:p>
          <a:p>
            <a:r>
              <a:rPr lang="en-US" b="0" baseline="0" dirty="0" smtClean="0"/>
              <a:t>      -Open “Algorithms Library of Animations”</a:t>
            </a:r>
          </a:p>
          <a:p>
            <a:r>
              <a:rPr lang="en-US" b="0" baseline="0" dirty="0" smtClean="0"/>
              <a:t>      -Open “Multiplication”</a:t>
            </a:r>
          </a:p>
          <a:p>
            <a:r>
              <a:rPr lang="en-US" b="0" baseline="0" dirty="0" smtClean="0"/>
              <a:t>      -Choose any of the “Partial Products” videos</a:t>
            </a:r>
          </a:p>
          <a:p>
            <a:endParaRPr lang="en-US" b="0" baseline="0" dirty="0" smtClean="0"/>
          </a:p>
          <a:p>
            <a:r>
              <a:rPr lang="en-US" b="1" baseline="0" dirty="0" smtClean="0"/>
              <a:t>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Explain that the information in this visual refers to the computational expectations found in the CCSS-M (NACS) for grades K-6.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Say, “You still need to look closely at your standards as under a heading you may have some standards that are working on conceptual understanding, while others are procedural.”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This visual shows Whole Number Multiplication in grade 4 and Whole Number Division in grade 5 as a Standard Algorithm because of the phrase “relate to a written method” in the standards.  However, this can be the writing out of the strategy, i.e. partial products.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6E2861C5-4A57-4EA5-ACC0-EC371977F116}" type="slidenum">
              <a:rPr lang="en-US" smtClean="0"/>
              <a:t>16</a:t>
            </a:fld>
            <a:endParaRPr lang="en-US" dirty="0"/>
          </a:p>
        </p:txBody>
      </p:sp>
    </p:spTree>
    <p:extLst>
      <p:ext uri="{BB962C8B-B14F-4D97-AF65-F5344CB8AC3E}">
        <p14:creationId xmlns:p14="http://schemas.microsoft.com/office/powerpoint/2010/main" val="359531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For Facilitator: </a:t>
            </a:r>
          </a:p>
          <a:p>
            <a:r>
              <a:rPr lang="en-US" b="0" dirty="0" smtClean="0"/>
              <a:t>Note 3-6:</a:t>
            </a:r>
            <a:r>
              <a:rPr lang="en-US" b="0" baseline="0" dirty="0" smtClean="0"/>
              <a:t> </a:t>
            </a:r>
            <a:r>
              <a:rPr lang="en-US" b="1" baseline="0" dirty="0" smtClean="0"/>
              <a:t>F</a:t>
            </a:r>
            <a:r>
              <a:rPr lang="en-US" b="1" dirty="0" smtClean="0"/>
              <a:t>or 3</a:t>
            </a:r>
            <a:r>
              <a:rPr lang="en-US" b="1" baseline="30000" dirty="0" smtClean="0"/>
              <a:t>rd</a:t>
            </a:r>
            <a:r>
              <a:rPr lang="en-US" b="1" dirty="0" smtClean="0"/>
              <a:t> grade teachers</a:t>
            </a:r>
            <a:r>
              <a:rPr lang="en-US" b="1" baseline="0" dirty="0" smtClean="0"/>
              <a:t> </a:t>
            </a:r>
            <a:r>
              <a:rPr lang="en-US" b="0" baseline="0" dirty="0" smtClean="0"/>
              <a:t>who are tempted to look at addition and subtraction: Tier 1 instruction should be focused on grade level standards, therefore they are looking at multiplication and division phases. If addition and subtraction is still a concern, then they should be addressed during intervention/remediation instructional blocks. </a:t>
            </a:r>
          </a:p>
          <a:p>
            <a:r>
              <a:rPr lang="en-US" b="0" baseline="0" dirty="0" smtClean="0"/>
              <a:t>*These articles are lengthy and it’s unlikely that grade levels will finish all of the planning activities during this time.  Consider formulating a plan with admin., following up in PLCs, etc. for completion and implementation.</a:t>
            </a:r>
          </a:p>
          <a:p>
            <a:endParaRPr lang="en-US" b="0" baseline="0" dirty="0" smtClean="0"/>
          </a:p>
          <a:p>
            <a:r>
              <a:rPr lang="en-US" b="0" baseline="0" dirty="0" smtClean="0"/>
              <a:t>Teachers may consider looking at </a:t>
            </a:r>
            <a:r>
              <a:rPr lang="en-US" b="0" baseline="0" dirty="0" err="1" smtClean="0"/>
              <a:t>eSuite</a:t>
            </a:r>
            <a:r>
              <a:rPr lang="en-US" b="0" baseline="0" dirty="0" smtClean="0"/>
              <a:t> “Assessment Differentiation Activities” to support these phases.  </a:t>
            </a:r>
            <a:endParaRPr lang="en-US" b="0" dirty="0" smtClean="0"/>
          </a:p>
          <a:p>
            <a:endParaRPr lang="en-US" b="0" dirty="0" smtClean="0"/>
          </a:p>
          <a:p>
            <a:r>
              <a:rPr lang="en-US" b="1" dirty="0" smtClean="0"/>
              <a:t>Presentation:</a:t>
            </a:r>
          </a:p>
          <a:p>
            <a:r>
              <a:rPr lang="en-US" b="0" dirty="0" smtClean="0"/>
              <a:t>Decide</a:t>
            </a:r>
            <a:r>
              <a:rPr lang="en-US" b="0" baseline="0" dirty="0" smtClean="0"/>
              <a:t> as a grade level who will read and share out the individual “Phases” articles for operations in your grade level.</a:t>
            </a:r>
            <a:endParaRPr lang="en-US" b="0" dirty="0" smtClean="0"/>
          </a:p>
          <a:p>
            <a:r>
              <a:rPr lang="en-US" b="1" dirty="0" smtClean="0"/>
              <a:t>K-2: </a:t>
            </a:r>
            <a:r>
              <a:rPr lang="en-US" b="0" dirty="0" smtClean="0"/>
              <a:t>addition and subtraction</a:t>
            </a:r>
          </a:p>
          <a:p>
            <a:r>
              <a:rPr lang="en-US" b="1" dirty="0" smtClean="0"/>
              <a:t>3-6: </a:t>
            </a:r>
            <a:r>
              <a:rPr lang="en-US" b="0" dirty="0" smtClean="0"/>
              <a:t>multiplication and division</a:t>
            </a:r>
          </a:p>
          <a:p>
            <a:r>
              <a:rPr lang="en-US" b="0" dirty="0" smtClean="0"/>
              <a:t>Fill out the note taker with your grade level team.  </a:t>
            </a:r>
          </a:p>
          <a:p>
            <a:endParaRPr lang="en-US" b="0" dirty="0"/>
          </a:p>
        </p:txBody>
      </p:sp>
      <p:sp>
        <p:nvSpPr>
          <p:cNvPr id="4" name="Slide Number Placeholder 3"/>
          <p:cNvSpPr>
            <a:spLocks noGrp="1"/>
          </p:cNvSpPr>
          <p:nvPr>
            <p:ph type="sldNum" sz="quarter" idx="10"/>
          </p:nvPr>
        </p:nvSpPr>
        <p:spPr/>
        <p:txBody>
          <a:bodyPr/>
          <a:lstStyle/>
          <a:p>
            <a:fld id="{6E2861C5-4A57-4EA5-ACC0-EC371977F116}" type="slidenum">
              <a:rPr lang="en-US" smtClean="0"/>
              <a:t>17</a:t>
            </a:fld>
            <a:endParaRPr lang="en-US" dirty="0"/>
          </a:p>
        </p:txBody>
      </p:sp>
    </p:spTree>
    <p:extLst>
      <p:ext uri="{BB962C8B-B14F-4D97-AF65-F5344CB8AC3E}">
        <p14:creationId xmlns:p14="http://schemas.microsoft.com/office/powerpoint/2010/main" val="124314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for Facilitator:</a:t>
            </a:r>
          </a:p>
          <a:p>
            <a:r>
              <a:rPr lang="en-US" b="1" dirty="0" smtClean="0"/>
              <a:t/>
            </a:r>
            <a:br>
              <a:rPr lang="en-US" b="1" dirty="0" smtClean="0"/>
            </a:br>
            <a:r>
              <a:rPr lang="en-US" b="1" dirty="0" smtClean="0"/>
              <a:t>Presentation:</a:t>
            </a:r>
          </a:p>
          <a:p>
            <a:r>
              <a:rPr lang="en-US" b="0" dirty="0" smtClean="0"/>
              <a:t>“Stop and Jot </a:t>
            </a:r>
            <a:r>
              <a:rPr lang="en-US" b="0" baseline="0" dirty="0" smtClean="0"/>
              <a:t>any changes in thinking or evidence that strengthened your prior thinking in the final column.” </a:t>
            </a:r>
          </a:p>
          <a:p>
            <a:r>
              <a:rPr lang="en-US" b="0" baseline="0" dirty="0" smtClean="0"/>
              <a:t>You may want to consider collecting this document to assess for future coaching needs.</a:t>
            </a:r>
          </a:p>
          <a:p>
            <a:endParaRPr lang="en-US" b="1" baseline="0" dirty="0" smtClean="0"/>
          </a:p>
          <a:p>
            <a:r>
              <a:rPr lang="en-US" b="1" baseline="0" dirty="0" smtClean="0"/>
              <a:t>Consider</a:t>
            </a:r>
            <a:r>
              <a:rPr lang="en-US" b="0" baseline="0" dirty="0" smtClean="0"/>
              <a:t>: </a:t>
            </a:r>
          </a:p>
          <a:p>
            <a:r>
              <a:rPr lang="en-US" b="0" baseline="0" dirty="0" smtClean="0"/>
              <a:t>Invite participants to leave a comment on the bottom of document indicating whether they want additional support in computational procedures, classroom discussion, etc.</a:t>
            </a:r>
            <a:endParaRPr lang="en-US" b="1" dirty="0" smtClean="0"/>
          </a:p>
        </p:txBody>
      </p:sp>
      <p:sp>
        <p:nvSpPr>
          <p:cNvPr id="4" name="Slide Number Placeholder 3"/>
          <p:cNvSpPr>
            <a:spLocks noGrp="1"/>
          </p:cNvSpPr>
          <p:nvPr>
            <p:ph type="sldNum" sz="quarter" idx="10"/>
          </p:nvPr>
        </p:nvSpPr>
        <p:spPr/>
        <p:txBody>
          <a:bodyPr/>
          <a:lstStyle/>
          <a:p>
            <a:fld id="{6E2861C5-4A57-4EA5-ACC0-EC371977F116}" type="slidenum">
              <a:rPr lang="en-US" smtClean="0"/>
              <a:t>18</a:t>
            </a:fld>
            <a:endParaRPr lang="en-US" dirty="0"/>
          </a:p>
        </p:txBody>
      </p:sp>
    </p:spTree>
    <p:extLst>
      <p:ext uri="{BB962C8B-B14F-4D97-AF65-F5344CB8AC3E}">
        <p14:creationId xmlns:p14="http://schemas.microsoft.com/office/powerpoint/2010/main" val="146823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Background</a:t>
            </a:r>
            <a:r>
              <a:rPr lang="en-US" b="1" baseline="0" dirty="0" smtClean="0"/>
              <a:t> for Facilitator: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above statements came from Classroom Discussions in Math </a:t>
            </a:r>
            <a:r>
              <a:rPr lang="en-US" dirty="0" smtClean="0"/>
              <a:t>p.</a:t>
            </a:r>
            <a:r>
              <a:rPr lang="en-US" baseline="0" dirty="0" smtClean="0"/>
              <a:t> 120 “About This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Distribute</a:t>
            </a:r>
            <a:r>
              <a:rPr lang="en-US" b="0" baseline="0" dirty="0" smtClean="0"/>
              <a:t> “Stop and Jot” note taker document to teachers.</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Say, “Stop and Jot what your thoughts are regarding these statements</a:t>
            </a:r>
            <a:r>
              <a:rPr lang="en-US" b="0" baseline="0" dirty="0" smtClean="0"/>
              <a:t> in the middle column.” After individuals have written their own thoughts, share out with a partner. </a:t>
            </a:r>
            <a:r>
              <a:rPr lang="en-US" b="1" baseline="0" dirty="0" smtClean="0"/>
              <a:t>This</a:t>
            </a:r>
            <a:r>
              <a:rPr lang="en-US" b="0" baseline="0" dirty="0" smtClean="0"/>
              <a:t> </a:t>
            </a:r>
            <a:r>
              <a:rPr lang="en-US" b="1" baseline="0" dirty="0" smtClean="0"/>
              <a:t>will be revisited at end of the presentation, as an exit ticket.</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1F5472-F29F-42E0-84F5-90A942C2C9F8}" type="slidenum">
              <a:rPr lang="en-US" smtClean="0"/>
              <a:t>3</a:t>
            </a:fld>
            <a:endParaRPr lang="en-US" dirty="0"/>
          </a:p>
        </p:txBody>
      </p:sp>
    </p:spTree>
    <p:extLst>
      <p:ext uri="{BB962C8B-B14F-4D97-AF65-F5344CB8AC3E}">
        <p14:creationId xmlns:p14="http://schemas.microsoft.com/office/powerpoint/2010/main" val="1895674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for Facilitator:</a:t>
            </a:r>
            <a:r>
              <a:rPr lang="en-US" b="1" baseline="0" dirty="0" smtClean="0"/>
              <a:t> </a:t>
            </a:r>
          </a:p>
          <a:p>
            <a:endParaRPr lang="en-US" b="0" baseline="0" dirty="0" smtClean="0"/>
          </a:p>
          <a:p>
            <a:endParaRPr lang="en-US" b="0" baseline="0" dirty="0" smtClean="0"/>
          </a:p>
          <a:p>
            <a:r>
              <a:rPr lang="en-US" b="1" baseline="0" dirty="0" smtClean="0"/>
              <a:t>Presentation:</a:t>
            </a:r>
            <a:endParaRPr lang="en-US" b="0" baseline="0" dirty="0" smtClean="0"/>
          </a:p>
        </p:txBody>
      </p:sp>
      <p:sp>
        <p:nvSpPr>
          <p:cNvPr id="4" name="Slide Number Placeholder 3"/>
          <p:cNvSpPr>
            <a:spLocks noGrp="1"/>
          </p:cNvSpPr>
          <p:nvPr>
            <p:ph type="sldNum" sz="quarter" idx="10"/>
          </p:nvPr>
        </p:nvSpPr>
        <p:spPr/>
        <p:txBody>
          <a:bodyPr/>
          <a:lstStyle/>
          <a:p>
            <a:fld id="{2FD13107-EE22-46DD-98C0-67FAAA2C5B6C}" type="slidenum">
              <a:rPr lang="en-US" smtClean="0"/>
              <a:pPr/>
              <a:t>4</a:t>
            </a:fld>
            <a:endParaRPr lang="en-US" dirty="0"/>
          </a:p>
        </p:txBody>
      </p:sp>
    </p:spTree>
    <p:extLst>
      <p:ext uri="{BB962C8B-B14F-4D97-AF65-F5344CB8AC3E}">
        <p14:creationId xmlns:p14="http://schemas.microsoft.com/office/powerpoint/2010/main" val="2226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for Facilitator:</a:t>
            </a:r>
            <a:r>
              <a:rPr lang="en-US" b="1" baseline="0" dirty="0" smtClean="0"/>
              <a:t> </a:t>
            </a:r>
          </a:p>
          <a:p>
            <a:endParaRPr lang="en-US" b="0" baseline="0" dirty="0" smtClean="0"/>
          </a:p>
          <a:p>
            <a:endParaRPr lang="en-US" b="0" baseline="0" dirty="0" smtClean="0"/>
          </a:p>
          <a:p>
            <a:r>
              <a:rPr lang="en-US" b="1" baseline="0" dirty="0" smtClean="0"/>
              <a:t>Presentation:</a:t>
            </a:r>
            <a:endParaRPr lang="en-US" b="0" baseline="0" dirty="0" smtClean="0"/>
          </a:p>
        </p:txBody>
      </p:sp>
      <p:sp>
        <p:nvSpPr>
          <p:cNvPr id="4" name="Slide Number Placeholder 3"/>
          <p:cNvSpPr>
            <a:spLocks noGrp="1"/>
          </p:cNvSpPr>
          <p:nvPr>
            <p:ph type="sldNum" sz="quarter" idx="10"/>
          </p:nvPr>
        </p:nvSpPr>
        <p:spPr/>
        <p:txBody>
          <a:bodyPr/>
          <a:lstStyle/>
          <a:p>
            <a:fld id="{2FD13107-EE22-46DD-98C0-67FAAA2C5B6C}" type="slidenum">
              <a:rPr lang="en-US" smtClean="0"/>
              <a:pPr/>
              <a:t>5</a:t>
            </a:fld>
            <a:endParaRPr lang="en-US" dirty="0"/>
          </a:p>
        </p:txBody>
      </p:sp>
    </p:spTree>
    <p:extLst>
      <p:ext uri="{BB962C8B-B14F-4D97-AF65-F5344CB8AC3E}">
        <p14:creationId xmlns:p14="http://schemas.microsoft.com/office/powerpoint/2010/main" val="2226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Background for Facilitators:  </a:t>
            </a:r>
            <a:r>
              <a:rPr lang="en-US" sz="1200" kern="1200" dirty="0" smtClean="0">
                <a:solidFill>
                  <a:schemeClr val="tx1"/>
                </a:solidFill>
                <a:effectLst/>
                <a:latin typeface="+mn-lt"/>
                <a:ea typeface="+mn-ea"/>
                <a:cs typeface="+mn-cs"/>
              </a:rPr>
              <a:t>The purpose of this slide is to connect to prior learning from the Fall/Winter mathematics “pink” Wednesdays.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Presentation:  </a:t>
            </a:r>
            <a:r>
              <a:rPr lang="en-US" sz="1200" kern="1200" dirty="0" smtClean="0">
                <a:solidFill>
                  <a:schemeClr val="tx1"/>
                </a:solidFill>
                <a:effectLst/>
                <a:latin typeface="+mn-lt"/>
                <a:ea typeface="+mn-ea"/>
                <a:cs typeface="+mn-cs"/>
              </a:rPr>
              <a:t>Connection to the work that was engaged in the Fall 2013. The four steps provide a structure for analyzing and planning for components of productive classroom discussion.  </a:t>
            </a:r>
          </a:p>
          <a:p>
            <a:r>
              <a:rPr lang="en-US" sz="1200" kern="1200" dirty="0" smtClean="0">
                <a:solidFill>
                  <a:schemeClr val="tx1"/>
                </a:solidFill>
                <a:effectLst/>
                <a:latin typeface="+mn-lt"/>
                <a:ea typeface="+mn-ea"/>
                <a:cs typeface="+mn-cs"/>
              </a:rPr>
              <a:t>Consider having participants think about the ‘talk moves’ they have been using to support the productive classroom discussion and moving student thinking and reasoning between these four steps. </a:t>
            </a:r>
            <a:endParaRPr lang="en-US" dirty="0"/>
          </a:p>
        </p:txBody>
      </p:sp>
      <p:sp>
        <p:nvSpPr>
          <p:cNvPr id="4" name="Slide Number Placeholder 3"/>
          <p:cNvSpPr>
            <a:spLocks noGrp="1"/>
          </p:cNvSpPr>
          <p:nvPr>
            <p:ph type="sldNum" sz="quarter" idx="10"/>
          </p:nvPr>
        </p:nvSpPr>
        <p:spPr/>
        <p:txBody>
          <a:bodyPr/>
          <a:lstStyle/>
          <a:p>
            <a:fld id="{E51F5472-F29F-42E0-84F5-90A942C2C9F8}" type="slidenum">
              <a:rPr lang="en-US" smtClean="0"/>
              <a:t>6</a:t>
            </a:fld>
            <a:endParaRPr lang="en-US" dirty="0"/>
          </a:p>
        </p:txBody>
      </p:sp>
    </p:spTree>
    <p:extLst>
      <p:ext uri="{BB962C8B-B14F-4D97-AF65-F5344CB8AC3E}">
        <p14:creationId xmlns:p14="http://schemas.microsoft.com/office/powerpoint/2010/main" val="189567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for Facilitator</a:t>
            </a:r>
            <a:r>
              <a:rPr lang="en-US" b="1" dirty="0" smtClean="0">
                <a:solidFill>
                  <a:srgbClr val="FF0000"/>
                </a:solidFill>
              </a:rPr>
              <a:t>:</a:t>
            </a:r>
            <a:r>
              <a:rPr lang="en-US" b="1" baseline="0" dirty="0" smtClean="0">
                <a:solidFill>
                  <a:srgbClr val="FF0000"/>
                </a:solidFill>
              </a:rPr>
              <a:t> </a:t>
            </a:r>
          </a:p>
          <a:p>
            <a:endParaRPr lang="en-US" b="0" baseline="0" dirty="0" smtClean="0">
              <a:solidFill>
                <a:srgbClr val="FF0000"/>
              </a:solidFill>
            </a:endParaRPr>
          </a:p>
          <a:p>
            <a:r>
              <a:rPr lang="en-US" b="1" dirty="0" smtClean="0"/>
              <a:t>Presentation: </a:t>
            </a:r>
            <a:r>
              <a:rPr lang="en-US" b="0" dirty="0" smtClean="0"/>
              <a:t>Here’s our</a:t>
            </a:r>
            <a:r>
              <a:rPr lang="en-US" b="0" baseline="0" dirty="0" smtClean="0"/>
              <a:t> guiding question for today’s work</a:t>
            </a:r>
            <a:r>
              <a:rPr lang="en-US" b="1" baseline="0" dirty="0" smtClean="0"/>
              <a:t>.</a:t>
            </a:r>
          </a:p>
          <a:p>
            <a:endParaRPr lang="en-US" b="1" baseline="0" dirty="0" smtClean="0"/>
          </a:p>
        </p:txBody>
      </p:sp>
      <p:sp>
        <p:nvSpPr>
          <p:cNvPr id="4" name="Slide Number Placeholder 3"/>
          <p:cNvSpPr>
            <a:spLocks noGrp="1"/>
          </p:cNvSpPr>
          <p:nvPr>
            <p:ph type="sldNum" sz="quarter" idx="10"/>
          </p:nvPr>
        </p:nvSpPr>
        <p:spPr/>
        <p:txBody>
          <a:bodyPr/>
          <a:lstStyle/>
          <a:p>
            <a:fld id="{E51F5472-F29F-42E0-84F5-90A942C2C9F8}" type="slidenum">
              <a:rPr lang="en-US" smtClean="0"/>
              <a:t>7</a:t>
            </a:fld>
            <a:endParaRPr lang="en-US" dirty="0"/>
          </a:p>
        </p:txBody>
      </p:sp>
    </p:spTree>
    <p:extLst>
      <p:ext uri="{BB962C8B-B14F-4D97-AF65-F5344CB8AC3E}">
        <p14:creationId xmlns:p14="http://schemas.microsoft.com/office/powerpoint/2010/main" val="189567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Option 1 (Hide slides 15-25)</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Background</a:t>
            </a:r>
            <a:r>
              <a:rPr lang="en-US" b="1" baseline="0" dirty="0" smtClean="0"/>
              <a:t> for Facilitator: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definition comes from p. 6 of the CCSS-M (NACS) in the Standards for Mathematical Practice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Presentation: </a:t>
            </a:r>
            <a:endParaRPr lang="en-US" b="0" dirty="0" smtClean="0"/>
          </a:p>
          <a:p>
            <a:endParaRPr lang="en-US" dirty="0"/>
          </a:p>
        </p:txBody>
      </p:sp>
      <p:sp>
        <p:nvSpPr>
          <p:cNvPr id="4" name="Slide Number Placeholder 3"/>
          <p:cNvSpPr>
            <a:spLocks noGrp="1"/>
          </p:cNvSpPr>
          <p:nvPr>
            <p:ph type="sldNum" sz="quarter" idx="10"/>
          </p:nvPr>
        </p:nvSpPr>
        <p:spPr/>
        <p:txBody>
          <a:bodyPr/>
          <a:lstStyle/>
          <a:p>
            <a:fld id="{6E2861C5-4A57-4EA5-ACC0-EC371977F116}" type="slidenum">
              <a:rPr lang="en-US" smtClean="0"/>
              <a:t>8</a:t>
            </a:fld>
            <a:endParaRPr lang="en-US" dirty="0"/>
          </a:p>
        </p:txBody>
      </p:sp>
    </p:spTree>
    <p:extLst>
      <p:ext uri="{BB962C8B-B14F-4D97-AF65-F5344CB8AC3E}">
        <p14:creationId xmlns:p14="http://schemas.microsoft.com/office/powerpoint/2010/main" val="295024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Background</a:t>
            </a:r>
            <a:r>
              <a:rPr lang="en-US" b="1" baseline="0" dirty="0" smtClean="0"/>
              <a:t> for Facilitator: Option </a:t>
            </a:r>
            <a:r>
              <a:rPr lang="en-US" b="1" baseline="0" smtClean="0"/>
              <a:t>1  </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a:t>
            </a:r>
            <a:r>
              <a:rPr lang="en-US" dirty="0" smtClean="0"/>
              <a:t>This definition comes from p. 18 of the Operations &amp; Algebraic Thinking Progression Document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-Van de </a:t>
            </a:r>
            <a:r>
              <a:rPr lang="en-US" dirty="0" err="1" smtClean="0"/>
              <a:t>Walle</a:t>
            </a:r>
            <a:r>
              <a:rPr lang="en-US" dirty="0" smtClean="0"/>
              <a:t> defines</a:t>
            </a:r>
            <a:r>
              <a:rPr lang="en-US" baseline="0" dirty="0" smtClean="0"/>
              <a:t> mastery of a basic facts as, “means that a child can give a quick response (in </a:t>
            </a:r>
            <a:r>
              <a:rPr lang="en-US" b="1" i="1" baseline="0" dirty="0" smtClean="0"/>
              <a:t>about</a:t>
            </a:r>
            <a:r>
              <a:rPr lang="en-US" b="0" i="0" baseline="0" dirty="0" smtClean="0"/>
              <a:t> 3 seconds) without resorting to </a:t>
            </a:r>
            <a:r>
              <a:rPr lang="en-US" b="0" i="0" baseline="0" dirty="0" err="1" smtClean="0"/>
              <a:t>nonefficient</a:t>
            </a:r>
            <a:r>
              <a:rPr lang="en-US" b="0" i="0" baseline="0" dirty="0" smtClean="0"/>
              <a:t> means, such as counting.”  </a:t>
            </a:r>
            <a:r>
              <a:rPr lang="en-US" b="0" i="0" u="sng" baseline="0" dirty="0" smtClean="0"/>
              <a:t>Teaching Student-Centered Mathematics</a:t>
            </a:r>
            <a:r>
              <a:rPr lang="en-US" b="0" i="0" baseline="0" dirty="0" smtClean="0"/>
              <a:t> Volume 1 Gr. Pre-K-3, Chapter 10 p. 153</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-Van de </a:t>
            </a:r>
            <a:r>
              <a:rPr lang="en-US" b="0" i="0" baseline="0" dirty="0" err="1" smtClean="0"/>
              <a:t>Walle</a:t>
            </a:r>
            <a:r>
              <a:rPr lang="en-US" b="0" i="0" baseline="0" dirty="0" smtClean="0"/>
              <a:t> points out that, “When taught basic facts via rote memorization, many children with learning disabilities continue to use counting strategies because they do not independently develop thought processes or other strategies that move beyond counting.  However, they can be very successful in learning their basic facts when the emphasis is on using strategies.  In addition, drill can cause unnecessary anxiety and undermine children’s interested and confidence in mathematics.” </a:t>
            </a:r>
            <a:r>
              <a:rPr lang="en-US" b="0" i="0" u="sng" baseline="0" dirty="0" smtClean="0"/>
              <a:t>Teaching Student-Centered Mathematics</a:t>
            </a:r>
            <a:r>
              <a:rPr lang="en-US" b="0" i="0" u="none" baseline="0" dirty="0" smtClean="0"/>
              <a:t> </a:t>
            </a:r>
            <a:r>
              <a:rPr lang="en-US" b="0" i="0" baseline="0" dirty="0" smtClean="0"/>
              <a:t>Volume 1 Gr. Pre-K-3, Chapter 10 pp. 154-155</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-If available, read pp. 153-156 of </a:t>
            </a:r>
            <a:r>
              <a:rPr lang="en-US" b="0" i="0" u="sng" baseline="0" dirty="0" smtClean="0"/>
              <a:t>Teaching Student-Centered Mathematics</a:t>
            </a:r>
            <a:r>
              <a:rPr lang="en-US" b="0" i="0" u="none" baseline="0" dirty="0" smtClean="0"/>
              <a:t> </a:t>
            </a:r>
            <a:r>
              <a:rPr lang="en-US" b="0" i="0" baseline="0" dirty="0" smtClean="0"/>
              <a:t>Volume 1 Gr. Pre-K-3</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
            </a:r>
            <a:br>
              <a:rPr lang="en-US" b="0" i="0" baseline="0" dirty="0" smtClean="0"/>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Read from the beginning of the paragraph to the end of the highlighted portion.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-Say,</a:t>
            </a:r>
            <a:r>
              <a:rPr lang="en-US" b="0" baseline="0" dirty="0" smtClean="0"/>
              <a:t> “</a:t>
            </a:r>
            <a:r>
              <a:rPr lang="en-US" b="0" dirty="0" smtClean="0"/>
              <a:t>While the progressions do state that </a:t>
            </a:r>
            <a:r>
              <a:rPr lang="en-US" b="0" i="1" dirty="0" smtClean="0"/>
              <a:t>fluent</a:t>
            </a:r>
            <a:r>
              <a:rPr lang="en-US" b="0" i="0" baseline="0" dirty="0" smtClean="0"/>
              <a:t> is used to mean ‘fast and accurate’ fluency, ‘involves a mixture of just knowing </a:t>
            </a:r>
            <a:r>
              <a:rPr lang="en-US" b="1" i="1" baseline="0" dirty="0" smtClean="0"/>
              <a:t>some</a:t>
            </a:r>
            <a:r>
              <a:rPr lang="en-US" b="0" i="0" baseline="0" dirty="0" smtClean="0"/>
              <a:t> answers, knowing some answers from patterns,… and knowing some answers from the use of strategies.’”</a:t>
            </a:r>
            <a:endParaRPr lang="en-US" b="0" dirty="0" smtClean="0"/>
          </a:p>
          <a:p>
            <a:endParaRPr lang="en-US" dirty="0"/>
          </a:p>
        </p:txBody>
      </p:sp>
      <p:sp>
        <p:nvSpPr>
          <p:cNvPr id="4" name="Slide Number Placeholder 3"/>
          <p:cNvSpPr>
            <a:spLocks noGrp="1"/>
          </p:cNvSpPr>
          <p:nvPr>
            <p:ph type="sldNum" sz="quarter" idx="10"/>
          </p:nvPr>
        </p:nvSpPr>
        <p:spPr/>
        <p:txBody>
          <a:bodyPr/>
          <a:lstStyle/>
          <a:p>
            <a:fld id="{6E2861C5-4A57-4EA5-ACC0-EC371977F116}" type="slidenum">
              <a:rPr lang="en-US" smtClean="0"/>
              <a:t>9</a:t>
            </a:fld>
            <a:endParaRPr lang="en-US" dirty="0"/>
          </a:p>
        </p:txBody>
      </p:sp>
    </p:spTree>
    <p:extLst>
      <p:ext uri="{BB962C8B-B14F-4D97-AF65-F5344CB8AC3E}">
        <p14:creationId xmlns:p14="http://schemas.microsoft.com/office/powerpoint/2010/main" val="295024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a:t>
            </a:r>
            <a:r>
              <a:rPr lang="en-US" b="1" baseline="0" dirty="0" smtClean="0"/>
              <a:t> for Facilitator: </a:t>
            </a:r>
          </a:p>
          <a:p>
            <a:r>
              <a:rPr lang="en-US" baseline="0" dirty="0" smtClean="0"/>
              <a:t>Read the article to become familiar with the content.</a:t>
            </a:r>
          </a:p>
          <a:p>
            <a:endParaRPr lang="en-US" baseline="0" dirty="0" smtClean="0"/>
          </a:p>
          <a:p>
            <a:r>
              <a:rPr lang="en-US" b="1" baseline="0" dirty="0" smtClean="0"/>
              <a:t>Presentation:</a:t>
            </a:r>
          </a:p>
          <a:p>
            <a:r>
              <a:rPr lang="en-US" dirty="0" smtClean="0"/>
              <a:t>Annotate your portion, as your triad jigsaws note</a:t>
            </a:r>
            <a:r>
              <a:rPr lang="en-US" baseline="0" dirty="0" smtClean="0"/>
              <a:t> some ideas from the other two areas.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“How does what you read in the article differ from what we had before?”</a:t>
            </a:r>
          </a:p>
          <a:p>
            <a:endParaRPr lang="en-US" baseline="0" dirty="0" smtClean="0"/>
          </a:p>
          <a:p>
            <a:r>
              <a:rPr lang="en-US" baseline="0" dirty="0" smtClean="0"/>
              <a:t>Note:  Have the triad share in order of the phases (Phase 1, then 2, then 3). </a:t>
            </a:r>
          </a:p>
          <a:p>
            <a:r>
              <a:rPr lang="en-US" baseline="0" dirty="0" smtClean="0"/>
              <a:t>Link will send you to the </a:t>
            </a:r>
            <a:r>
              <a:rPr lang="en-US" baseline="0" dirty="0" err="1" smtClean="0"/>
              <a:t>wcsdcandi</a:t>
            </a:r>
            <a:r>
              <a:rPr lang="en-US" baseline="0" dirty="0" smtClean="0"/>
              <a:t> website.</a:t>
            </a:r>
          </a:p>
          <a:p>
            <a:r>
              <a:rPr lang="en-US" baseline="0" dirty="0" smtClean="0"/>
              <a:t>The “Basic of Math Facts: A Sequence of Learning” is compiled from several sources including The National Council of Teachers of Mathematics, Van de </a:t>
            </a:r>
            <a:r>
              <a:rPr lang="en-US" baseline="0" dirty="0" err="1" smtClean="0"/>
              <a:t>Walle</a:t>
            </a:r>
            <a:r>
              <a:rPr lang="en-US" baseline="0" dirty="0" smtClean="0"/>
              <a:t>, Doug Clements, Marilyn Burns, and Kathy </a:t>
            </a:r>
            <a:r>
              <a:rPr lang="en-US" baseline="0" dirty="0" err="1" smtClean="0"/>
              <a:t>Fosnot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E2861C5-4A57-4EA5-ACC0-EC371977F116}" type="slidenum">
              <a:rPr lang="en-US" smtClean="0"/>
              <a:t>10</a:t>
            </a:fld>
            <a:endParaRPr lang="en-US" dirty="0"/>
          </a:p>
        </p:txBody>
      </p:sp>
    </p:spTree>
    <p:extLst>
      <p:ext uri="{BB962C8B-B14F-4D97-AF65-F5344CB8AC3E}">
        <p14:creationId xmlns:p14="http://schemas.microsoft.com/office/powerpoint/2010/main" val="687703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5412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4488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79600"/>
            <a:ext cx="8229600" cy="39522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FB305192-F601-4AC9-ABB0-F065A29F1864}" type="slidenum">
              <a:rPr lang="en-US"/>
              <a:pPr/>
              <a:t>‹#›</a:t>
            </a:fld>
            <a:endParaRPr lang="en-US" dirty="0"/>
          </a:p>
        </p:txBody>
      </p:sp>
    </p:spTree>
    <p:extLst>
      <p:ext uri="{BB962C8B-B14F-4D97-AF65-F5344CB8AC3E}">
        <p14:creationId xmlns:p14="http://schemas.microsoft.com/office/powerpoint/2010/main" val="90460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3664"/>
            <a:ext cx="4038600" cy="398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83664"/>
            <a:ext cx="4038600" cy="398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17B23529-4660-4F30-940B-83242E3F8CF7}" type="slidenum">
              <a:rPr lang="en-US"/>
              <a:pPr/>
              <a:t>‹#›</a:t>
            </a:fld>
            <a:endParaRPr lang="en-US" dirty="0"/>
          </a:p>
        </p:txBody>
      </p:sp>
    </p:spTree>
    <p:extLst>
      <p:ext uri="{BB962C8B-B14F-4D97-AF65-F5344CB8AC3E}">
        <p14:creationId xmlns:p14="http://schemas.microsoft.com/office/powerpoint/2010/main" val="295166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83664"/>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60320"/>
            <a:ext cx="4040188"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83664"/>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60320"/>
            <a:ext cx="4041775"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C39A0FE7-C1A1-4A0A-BDEB-9CE8962EBC93}" type="slidenum">
              <a:rPr lang="en-US"/>
              <a:pPr/>
              <a:t>‹#›</a:t>
            </a:fld>
            <a:endParaRPr lang="en-US" dirty="0"/>
          </a:p>
        </p:txBody>
      </p:sp>
    </p:spTree>
    <p:extLst>
      <p:ext uri="{BB962C8B-B14F-4D97-AF65-F5344CB8AC3E}">
        <p14:creationId xmlns:p14="http://schemas.microsoft.com/office/powerpoint/2010/main" val="313295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7E90830-2734-4FBB-9A12-F00B22012228}" type="slidenum">
              <a:rPr lang="en-US"/>
              <a:pPr/>
              <a:t>‹#›</a:t>
            </a:fld>
            <a:endParaRPr lang="en-US" dirty="0"/>
          </a:p>
        </p:txBody>
      </p:sp>
    </p:spTree>
    <p:extLst>
      <p:ext uri="{BB962C8B-B14F-4D97-AF65-F5344CB8AC3E}">
        <p14:creationId xmlns:p14="http://schemas.microsoft.com/office/powerpoint/2010/main" val="1672216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55675"/>
            <a:ext cx="82296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79600"/>
            <a:ext cx="8229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28DEB4E1-EC0B-410C-95AB-612080D81F7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57" r:id="rId2"/>
    <p:sldLayoutId id="2147483658" r:id="rId3"/>
    <p:sldLayoutId id="2147483659" r:id="rId4"/>
    <p:sldLayoutId id="2147483660" r:id="rId5"/>
  </p:sldLayoutIdLst>
  <p:hf hdr="0" dt="0"/>
  <p:txStyles>
    <p:titleStyle>
      <a:lvl1pPr algn="ctr" defTabSz="457200" rtl="0" fontAlgn="base">
        <a:spcBef>
          <a:spcPct val="0"/>
        </a:spcBef>
        <a:spcAft>
          <a:spcPct val="0"/>
        </a:spcAft>
        <a:defRPr sz="4400" kern="1200">
          <a:solidFill>
            <a:schemeClr val="tx2"/>
          </a:solidFill>
          <a:latin typeface="+mj-lt"/>
          <a:ea typeface="MS PGothic" pitchFamily="34" charset="-128"/>
          <a:cs typeface="+mj-cs"/>
        </a:defRPr>
      </a:lvl1pPr>
      <a:lvl2pPr algn="ctr" defTabSz="457200" rtl="0" fontAlgn="base">
        <a:spcBef>
          <a:spcPct val="0"/>
        </a:spcBef>
        <a:spcAft>
          <a:spcPct val="0"/>
        </a:spcAft>
        <a:defRPr sz="4400">
          <a:solidFill>
            <a:schemeClr val="tx2"/>
          </a:solidFill>
          <a:latin typeface="Calibri" pitchFamily="34" charset="0"/>
          <a:ea typeface="MS PGothic" pitchFamily="34" charset="-128"/>
        </a:defRPr>
      </a:lvl2pPr>
      <a:lvl3pPr algn="ctr" defTabSz="457200" rtl="0" fontAlgn="base">
        <a:spcBef>
          <a:spcPct val="0"/>
        </a:spcBef>
        <a:spcAft>
          <a:spcPct val="0"/>
        </a:spcAft>
        <a:defRPr sz="4400">
          <a:solidFill>
            <a:schemeClr val="tx2"/>
          </a:solidFill>
          <a:latin typeface="Calibri" pitchFamily="34" charset="0"/>
          <a:ea typeface="MS PGothic" pitchFamily="34" charset="-128"/>
        </a:defRPr>
      </a:lvl3pPr>
      <a:lvl4pPr algn="ctr" defTabSz="457200" rtl="0" fontAlgn="base">
        <a:spcBef>
          <a:spcPct val="0"/>
        </a:spcBef>
        <a:spcAft>
          <a:spcPct val="0"/>
        </a:spcAft>
        <a:defRPr sz="4400">
          <a:solidFill>
            <a:schemeClr val="tx2"/>
          </a:solidFill>
          <a:latin typeface="Calibri" pitchFamily="34" charset="0"/>
          <a:ea typeface="MS PGothic" pitchFamily="34" charset="-128"/>
        </a:defRPr>
      </a:lvl4pPr>
      <a:lvl5pPr algn="ctr" defTabSz="457200" rtl="0" fontAlgn="base">
        <a:spcBef>
          <a:spcPct val="0"/>
        </a:spcBef>
        <a:spcAft>
          <a:spcPct val="0"/>
        </a:spcAft>
        <a:defRPr sz="4400">
          <a:solidFill>
            <a:schemeClr val="tx2"/>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2"/>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2"/>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2"/>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2"/>
          </a:solidFill>
          <a:latin typeface="Calibri" pitchFamily="34" charset="0"/>
          <a:ea typeface="MS PGothic" pitchFamily="34"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csdcandi.com/index.php?pg=110&amp;sp=107"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629" y="1549081"/>
            <a:ext cx="7772400" cy="1470025"/>
          </a:xfrm>
        </p:spPr>
        <p:txBody>
          <a:bodyPr/>
          <a:lstStyle/>
          <a:p>
            <a:r>
              <a:rPr lang="en-US" dirty="0" smtClean="0"/>
              <a:t>Implementing the Mathematics Common Core</a:t>
            </a:r>
            <a:endParaRPr lang="en-US" dirty="0"/>
          </a:p>
        </p:txBody>
      </p:sp>
      <p:sp>
        <p:nvSpPr>
          <p:cNvPr id="3" name="Subtitle 2"/>
          <p:cNvSpPr>
            <a:spLocks noGrp="1"/>
          </p:cNvSpPr>
          <p:nvPr>
            <p:ph type="subTitle" idx="1"/>
          </p:nvPr>
        </p:nvSpPr>
        <p:spPr>
          <a:xfrm>
            <a:off x="685801" y="3019106"/>
            <a:ext cx="8008256" cy="3033351"/>
          </a:xfrm>
        </p:spPr>
        <p:txBody>
          <a:bodyPr/>
          <a:lstStyle/>
          <a:p>
            <a:r>
              <a:rPr lang="en-US" dirty="0" smtClean="0"/>
              <a:t>Module 2:  Talking About Computational Procedure: Focus on Fact Fluency</a:t>
            </a:r>
          </a:p>
          <a:p>
            <a:r>
              <a:rPr lang="en-US" sz="2800" dirty="0" smtClean="0"/>
              <a:t>Can talk be used to assist students in obtaining computational proficiency?</a:t>
            </a:r>
          </a:p>
          <a:p>
            <a:endParaRPr lang="en-US" sz="1400" dirty="0" smtClean="0"/>
          </a:p>
          <a:p>
            <a:endParaRPr lang="en-US" sz="1400" dirty="0"/>
          </a:p>
          <a:p>
            <a:pPr algn="l"/>
            <a:r>
              <a:rPr lang="en-US" sz="2400" dirty="0" smtClean="0"/>
              <a:t>Sarah Roggensack &amp; Shelace Shoemaker</a:t>
            </a:r>
          </a:p>
          <a:p>
            <a:endParaRPr lang="en-US" dirty="0"/>
          </a:p>
        </p:txBody>
      </p:sp>
    </p:spTree>
    <p:extLst>
      <p:ext uri="{BB962C8B-B14F-4D97-AF65-F5344CB8AC3E}">
        <p14:creationId xmlns:p14="http://schemas.microsoft.com/office/powerpoint/2010/main" val="3926546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E90830-2734-4FBB-9A12-F00B22012228}" type="slidenum">
              <a:rPr lang="en-US" smtClean="0"/>
              <a:pPr/>
              <a:t>10</a:t>
            </a:fld>
            <a:endParaRPr lang="en-US" dirty="0"/>
          </a:p>
        </p:txBody>
      </p:sp>
      <p:sp>
        <p:nvSpPr>
          <p:cNvPr id="3" name="Rectangle 2"/>
          <p:cNvSpPr/>
          <p:nvPr/>
        </p:nvSpPr>
        <p:spPr>
          <a:xfrm>
            <a:off x="514350" y="1088571"/>
            <a:ext cx="8401050" cy="4924425"/>
          </a:xfrm>
          <a:prstGeom prst="rect">
            <a:avLst/>
          </a:prstGeom>
        </p:spPr>
        <p:txBody>
          <a:bodyPr wrap="square">
            <a:spAutoFit/>
          </a:bodyPr>
          <a:lstStyle/>
          <a:p>
            <a:pPr algn="ctr"/>
            <a:r>
              <a:rPr lang="en-US" sz="3200" b="1" u="sng" dirty="0" smtClean="0"/>
              <a:t>How do we develop mathematical fact fluency?</a:t>
            </a:r>
          </a:p>
          <a:p>
            <a:pPr algn="ctr"/>
            <a:endParaRPr lang="en-US" sz="800" b="1" u="sng" dirty="0"/>
          </a:p>
          <a:p>
            <a:pPr marL="342900" indent="-342900">
              <a:buFont typeface="Arial" pitchFamily="34" charset="0"/>
              <a:buChar char="•"/>
            </a:pPr>
            <a:r>
              <a:rPr lang="en-US" sz="3200" dirty="0" smtClean="0"/>
              <a:t>All read and annotate the introduction of  </a:t>
            </a:r>
            <a:r>
              <a:rPr lang="en-US" sz="3200" b="1" i="1" dirty="0" smtClean="0">
                <a:solidFill>
                  <a:schemeClr val="tx2">
                    <a:lumMod val="75000"/>
                  </a:schemeClr>
                </a:solidFill>
                <a:hlinkClick r:id="rId3"/>
              </a:rPr>
              <a:t>Basic Math Facts: A Sequence of Learning</a:t>
            </a:r>
            <a:r>
              <a:rPr lang="en-US" sz="3200" b="1" dirty="0" smtClean="0">
                <a:solidFill>
                  <a:schemeClr val="tx2">
                    <a:lumMod val="75000"/>
                  </a:schemeClr>
                </a:solidFill>
                <a:hlinkClick r:id="rId3"/>
              </a:rPr>
              <a:t> </a:t>
            </a:r>
            <a:r>
              <a:rPr lang="en-US" sz="3200" dirty="0" smtClean="0">
                <a:solidFill>
                  <a:schemeClr val="tx2">
                    <a:lumMod val="75000"/>
                  </a:schemeClr>
                </a:solidFill>
              </a:rPr>
              <a:t>(stop at</a:t>
            </a:r>
            <a:r>
              <a:rPr lang="en-US" sz="3200" dirty="0" smtClean="0"/>
              <a:t> “Phases”)</a:t>
            </a:r>
          </a:p>
          <a:p>
            <a:pPr marL="342900" indent="-342900">
              <a:buFont typeface="Arial" pitchFamily="34" charset="0"/>
              <a:buChar char="•"/>
            </a:pPr>
            <a:endParaRPr lang="en-US" sz="1600" i="1" dirty="0"/>
          </a:p>
          <a:p>
            <a:pPr marL="457200" indent="-457200">
              <a:buFont typeface="Arial" pitchFamily="34" charset="0"/>
              <a:buChar char="•"/>
            </a:pPr>
            <a:r>
              <a:rPr lang="en-US" sz="3200" dirty="0" smtClean="0"/>
              <a:t>Work in triads:</a:t>
            </a:r>
          </a:p>
          <a:p>
            <a:pPr lvl="2"/>
            <a:r>
              <a:rPr lang="en-US" sz="3200" dirty="0" smtClean="0"/>
              <a:t>Each member read one of the Phases (bottom of pp. 1-2)</a:t>
            </a:r>
          </a:p>
          <a:p>
            <a:pPr marL="1371600" lvl="2" indent="-457200">
              <a:buFont typeface="Arial" pitchFamily="34" charset="0"/>
              <a:buChar char="•"/>
            </a:pPr>
            <a:endParaRPr lang="en-US" sz="1600" dirty="0" smtClean="0"/>
          </a:p>
          <a:p>
            <a:pPr marL="457200" indent="-457200">
              <a:buFont typeface="Arial" pitchFamily="34" charset="0"/>
              <a:buChar char="•"/>
            </a:pPr>
            <a:r>
              <a:rPr lang="en-US" sz="3200" dirty="0" smtClean="0"/>
              <a:t>All read </a:t>
            </a:r>
            <a:r>
              <a:rPr lang="en-US" sz="3200" b="1" dirty="0" smtClean="0"/>
              <a:t>“Key  Beliefs</a:t>
            </a:r>
            <a:r>
              <a:rPr lang="en-US" sz="3200" dirty="0" smtClean="0"/>
              <a:t>” (p.3)</a:t>
            </a:r>
          </a:p>
          <a:p>
            <a:endParaRPr lang="en-US" dirty="0"/>
          </a:p>
        </p:txBody>
      </p:sp>
    </p:spTree>
    <p:extLst>
      <p:ext uri="{BB962C8B-B14F-4D97-AF65-F5344CB8AC3E}">
        <p14:creationId xmlns:p14="http://schemas.microsoft.com/office/powerpoint/2010/main" val="4076441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E90830-2734-4FBB-9A12-F00B22012228}" type="slidenum">
              <a:rPr lang="en-US" smtClean="0"/>
              <a:pPr/>
              <a:t>11</a:t>
            </a:fld>
            <a:endParaRPr lang="en-US" dirty="0"/>
          </a:p>
        </p:txBody>
      </p:sp>
      <p:sp>
        <p:nvSpPr>
          <p:cNvPr id="3" name="Rectangle 2"/>
          <p:cNvSpPr/>
          <p:nvPr/>
        </p:nvSpPr>
        <p:spPr>
          <a:xfrm>
            <a:off x="-67820" y="2054346"/>
            <a:ext cx="9279656"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Computational Procedures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895248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E90830-2734-4FBB-9A12-F00B22012228}" type="slidenum">
              <a:rPr lang="en-US" smtClean="0"/>
              <a:pPr/>
              <a:t>12</a:t>
            </a:fld>
            <a:endParaRPr lang="en-US" dirty="0"/>
          </a:p>
        </p:txBody>
      </p:sp>
      <p:sp>
        <p:nvSpPr>
          <p:cNvPr id="6" name="TextBox 5"/>
          <p:cNvSpPr txBox="1"/>
          <p:nvPr/>
        </p:nvSpPr>
        <p:spPr>
          <a:xfrm>
            <a:off x="224972" y="1054936"/>
            <a:ext cx="8476342" cy="4647426"/>
          </a:xfrm>
          <a:prstGeom prst="rect">
            <a:avLst/>
          </a:prstGeom>
          <a:noFill/>
        </p:spPr>
        <p:txBody>
          <a:bodyPr wrap="square" rtlCol="0">
            <a:spAutoFit/>
          </a:bodyPr>
          <a:lstStyle/>
          <a:p>
            <a:pPr algn="ctr"/>
            <a:r>
              <a:rPr lang="en-US" sz="4000" dirty="0" smtClean="0"/>
              <a:t>Computational </a:t>
            </a:r>
            <a:r>
              <a:rPr lang="en-US" sz="4000" b="1" dirty="0" smtClean="0"/>
              <a:t>Strategy</a:t>
            </a:r>
          </a:p>
          <a:p>
            <a:pPr algn="ctr"/>
            <a:r>
              <a:rPr lang="en-US" sz="3200" dirty="0" smtClean="0"/>
              <a:t>A method where the numbers in a computation are </a:t>
            </a:r>
            <a:r>
              <a:rPr lang="en-US" sz="3200" b="1" dirty="0" smtClean="0"/>
              <a:t>manipulated</a:t>
            </a:r>
            <a:r>
              <a:rPr lang="en-US" sz="3200" dirty="0" smtClean="0"/>
              <a:t> in order to create an equivalent but easier computation.</a:t>
            </a:r>
          </a:p>
          <a:p>
            <a:pPr algn="ctr"/>
            <a:endParaRPr lang="en-US" sz="3200" dirty="0" smtClean="0"/>
          </a:p>
          <a:p>
            <a:r>
              <a:rPr lang="en-US" sz="3200" u="sng" dirty="0" smtClean="0"/>
              <a:t>Definable features:</a:t>
            </a:r>
          </a:p>
          <a:p>
            <a:pPr marL="457200" indent="-457200">
              <a:buFont typeface="Arial" panose="020B0604020202020204" pitchFamily="34" charset="0"/>
              <a:buChar char="•"/>
            </a:pPr>
            <a:r>
              <a:rPr lang="en-US" sz="3200" dirty="0" smtClean="0"/>
              <a:t>The steps involved change depending on the specific numbers involved</a:t>
            </a:r>
          </a:p>
          <a:p>
            <a:pPr marL="457200" indent="-457200">
              <a:buFont typeface="Arial" panose="020B0604020202020204" pitchFamily="34" charset="0"/>
              <a:buChar char="•"/>
            </a:pPr>
            <a:r>
              <a:rPr lang="en-US" sz="3200" dirty="0" smtClean="0"/>
              <a:t>Offer efficient and accurate ways to compute</a:t>
            </a:r>
            <a:endParaRPr lang="en-US" sz="3200" dirty="0"/>
          </a:p>
        </p:txBody>
      </p:sp>
    </p:spTree>
    <p:extLst>
      <p:ext uri="{BB962C8B-B14F-4D97-AF65-F5344CB8AC3E}">
        <p14:creationId xmlns:p14="http://schemas.microsoft.com/office/powerpoint/2010/main" val="818151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E90830-2734-4FBB-9A12-F00B22012228}" type="slidenum">
              <a:rPr lang="en-US" smtClean="0"/>
              <a:pPr/>
              <a:t>13</a:t>
            </a:fld>
            <a:endParaRPr lang="en-US" dirty="0"/>
          </a:p>
        </p:txBody>
      </p:sp>
      <p:sp>
        <p:nvSpPr>
          <p:cNvPr id="6" name="TextBox 5"/>
          <p:cNvSpPr txBox="1"/>
          <p:nvPr/>
        </p:nvSpPr>
        <p:spPr>
          <a:xfrm>
            <a:off x="224972" y="1302586"/>
            <a:ext cx="8476342" cy="4154984"/>
          </a:xfrm>
          <a:prstGeom prst="rect">
            <a:avLst/>
          </a:prstGeom>
          <a:noFill/>
        </p:spPr>
        <p:txBody>
          <a:bodyPr wrap="square" rtlCol="0">
            <a:spAutoFit/>
          </a:bodyPr>
          <a:lstStyle/>
          <a:p>
            <a:pPr algn="ctr"/>
            <a:r>
              <a:rPr lang="en-US" sz="4000" dirty="0" smtClean="0"/>
              <a:t>Computational </a:t>
            </a:r>
            <a:r>
              <a:rPr lang="en-US" sz="4000" b="1" dirty="0" smtClean="0"/>
              <a:t>Algorithm</a:t>
            </a:r>
          </a:p>
          <a:p>
            <a:pPr algn="ctr"/>
            <a:r>
              <a:rPr lang="en-US" sz="3200" dirty="0" smtClean="0"/>
              <a:t>A </a:t>
            </a:r>
            <a:r>
              <a:rPr lang="en-US" sz="3200" b="1" dirty="0" smtClean="0"/>
              <a:t>generalized</a:t>
            </a:r>
            <a:r>
              <a:rPr lang="en-US" sz="3200" dirty="0" smtClean="0"/>
              <a:t> set of steps used to perform computations.  </a:t>
            </a:r>
          </a:p>
          <a:p>
            <a:r>
              <a:rPr lang="en-US" sz="3200" u="sng" dirty="0" smtClean="0"/>
              <a:t>Definable features:</a:t>
            </a:r>
          </a:p>
          <a:p>
            <a:pPr marL="457200" indent="-457200">
              <a:buFont typeface="Arial" panose="020B0604020202020204" pitchFamily="34" charset="0"/>
              <a:buChar char="•"/>
            </a:pPr>
            <a:r>
              <a:rPr lang="en-US" sz="3200" dirty="0" smtClean="0"/>
              <a:t>They are efficient</a:t>
            </a:r>
          </a:p>
          <a:p>
            <a:pPr marL="457200" indent="-457200">
              <a:buFont typeface="Arial" panose="020B0604020202020204" pitchFamily="34" charset="0"/>
              <a:buChar char="•"/>
            </a:pPr>
            <a:r>
              <a:rPr lang="en-US" sz="3200" dirty="0" smtClean="0"/>
              <a:t>Produce accurate results</a:t>
            </a:r>
          </a:p>
          <a:p>
            <a:pPr marL="457200" indent="-457200">
              <a:buFont typeface="Arial" panose="020B0604020202020204" pitchFamily="34" charset="0"/>
              <a:buChar char="•"/>
            </a:pPr>
            <a:r>
              <a:rPr lang="en-US" sz="3200" dirty="0" smtClean="0"/>
              <a:t>Can be used to perform many computations using the same process</a:t>
            </a:r>
            <a:endParaRPr lang="en-US" sz="3200" dirty="0"/>
          </a:p>
        </p:txBody>
      </p:sp>
    </p:spTree>
    <p:extLst>
      <p:ext uri="{BB962C8B-B14F-4D97-AF65-F5344CB8AC3E}">
        <p14:creationId xmlns:p14="http://schemas.microsoft.com/office/powerpoint/2010/main" val="1168085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E90830-2734-4FBB-9A12-F00B22012228}" type="slidenum">
              <a:rPr lang="en-US" smtClean="0"/>
              <a:pPr/>
              <a:t>14</a:t>
            </a:fld>
            <a:endParaRPr lang="en-US" dirty="0"/>
          </a:p>
        </p:txBody>
      </p:sp>
      <p:sp>
        <p:nvSpPr>
          <p:cNvPr id="4" name="Rectangle 3"/>
          <p:cNvSpPr/>
          <p:nvPr/>
        </p:nvSpPr>
        <p:spPr>
          <a:xfrm>
            <a:off x="566057" y="870857"/>
            <a:ext cx="7707086" cy="707886"/>
          </a:xfrm>
          <a:prstGeom prst="rect">
            <a:avLst/>
          </a:prstGeom>
          <a:noFill/>
        </p:spPr>
        <p:txBody>
          <a:bodyPr wrap="square" lIns="91440" tIns="45720" rIns="91440" bIns="45720">
            <a:spAutoFit/>
          </a:bodyPr>
          <a:lstStyle/>
          <a:p>
            <a:pPr algn="ctr"/>
            <a:r>
              <a:rPr lang="en-US" sz="4000" b="1" cap="none" spc="0" dirty="0" smtClean="0">
                <a:ln w="10541" cmpd="sng">
                  <a:solidFill>
                    <a:srgbClr val="7D7D7D">
                      <a:tint val="100000"/>
                      <a:shade val="100000"/>
                      <a:satMod val="110000"/>
                    </a:srgbClr>
                  </a:solidFill>
                  <a:prstDash val="solid"/>
                </a:ln>
                <a:solidFill>
                  <a:schemeClr val="accent5">
                    <a:lumMod val="75000"/>
                  </a:schemeClr>
                </a:solidFill>
                <a:effectLst/>
              </a:rPr>
              <a:t>Strategy vs. Algorithm Hunt</a:t>
            </a:r>
            <a:endParaRPr lang="en-US" sz="4000" b="1" cap="none" spc="0" dirty="0">
              <a:ln w="10541" cmpd="sng">
                <a:solidFill>
                  <a:srgbClr val="7D7D7D">
                    <a:tint val="100000"/>
                    <a:shade val="100000"/>
                    <a:satMod val="110000"/>
                  </a:srgbClr>
                </a:solidFill>
                <a:prstDash val="solid"/>
              </a:ln>
              <a:solidFill>
                <a:schemeClr val="accent5">
                  <a:lumMod val="75000"/>
                </a:schemeClr>
              </a:solidFill>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634058557"/>
              </p:ext>
            </p:extLst>
          </p:nvPr>
        </p:nvGraphicFramePr>
        <p:xfrm>
          <a:off x="1392666" y="2377505"/>
          <a:ext cx="6134210" cy="3345542"/>
        </p:xfrm>
        <a:graphic>
          <a:graphicData uri="http://schemas.openxmlformats.org/drawingml/2006/table">
            <a:tbl>
              <a:tblPr firstRow="1" firstCol="1" bandRow="1">
                <a:tableStyleId>{5C22544A-7EE6-4342-B048-85BDC9FD1C3A}</a:tableStyleId>
              </a:tblPr>
              <a:tblGrid>
                <a:gridCol w="574138"/>
                <a:gridCol w="1390018"/>
                <a:gridCol w="1390018"/>
                <a:gridCol w="1390018"/>
                <a:gridCol w="1390018"/>
              </a:tblGrid>
              <a:tr h="188192">
                <a:tc>
                  <a:txBody>
                    <a:bodyPr/>
                    <a:lstStyle/>
                    <a:p>
                      <a:pPr marL="0" marR="0" algn="ctr">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900">
                          <a:effectLst/>
                        </a:rPr>
                        <a:t>Addition</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900">
                          <a:effectLst/>
                        </a:rPr>
                        <a:t>Subtraction</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900">
                          <a:effectLst/>
                        </a:rPr>
                        <a:t>Multiplication</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900">
                          <a:effectLst/>
                        </a:rPr>
                        <a:t>Division</a:t>
                      </a:r>
                      <a:endParaRPr lang="en-US" sz="800">
                        <a:effectLst/>
                        <a:latin typeface="Calibri"/>
                        <a:ea typeface="Calibri"/>
                        <a:cs typeface="Times New Roman"/>
                      </a:endParaRPr>
                    </a:p>
                  </a:txBody>
                  <a:tcPr marL="48612" marR="48612" marT="0" marB="0"/>
                </a:tc>
              </a:tr>
              <a:tr h="451050">
                <a:tc>
                  <a:txBody>
                    <a:bodyPr/>
                    <a:lstStyle/>
                    <a:p>
                      <a:pPr marL="0" marR="0" algn="ctr">
                        <a:lnSpc>
                          <a:spcPct val="115000"/>
                        </a:lnSpc>
                        <a:spcBef>
                          <a:spcPts val="0"/>
                        </a:spcBef>
                        <a:spcAft>
                          <a:spcPts val="0"/>
                        </a:spcAft>
                      </a:pPr>
                      <a:r>
                        <a:rPr lang="en-US" sz="900">
                          <a:effectLst/>
                        </a:rPr>
                        <a:t>Kinder</a:t>
                      </a:r>
                      <a:endParaRPr lang="en-US" sz="800">
                        <a:effectLst/>
                        <a:latin typeface="Calibri"/>
                        <a:ea typeface="Calibri"/>
                        <a:cs typeface="Times New Roman"/>
                      </a:endParaRPr>
                    </a:p>
                  </a:txBody>
                  <a:tcPr marL="48612" marR="48612" marT="0" marB="0" anchor="ctr"/>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r>
              <a:tr h="451050">
                <a:tc>
                  <a:txBody>
                    <a:bodyPr/>
                    <a:lstStyle/>
                    <a:p>
                      <a:pPr marL="0" marR="0" algn="ctr">
                        <a:lnSpc>
                          <a:spcPct val="115000"/>
                        </a:lnSpc>
                        <a:spcBef>
                          <a:spcPts val="0"/>
                        </a:spcBef>
                        <a:spcAft>
                          <a:spcPts val="0"/>
                        </a:spcAft>
                      </a:pPr>
                      <a:r>
                        <a:rPr lang="en-US" sz="900">
                          <a:effectLst/>
                        </a:rPr>
                        <a:t>1</a:t>
                      </a:r>
                      <a:r>
                        <a:rPr lang="en-US" sz="900" baseline="30000">
                          <a:effectLst/>
                        </a:rPr>
                        <a:t>st</a:t>
                      </a:r>
                      <a:endParaRPr lang="en-US" sz="800">
                        <a:effectLst/>
                        <a:latin typeface="Calibri"/>
                        <a:ea typeface="Calibri"/>
                        <a:cs typeface="Times New Roman"/>
                      </a:endParaRPr>
                    </a:p>
                  </a:txBody>
                  <a:tcPr marL="48612" marR="48612" marT="0" marB="0" anchor="ctr"/>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r>
              <a:tr h="451050">
                <a:tc>
                  <a:txBody>
                    <a:bodyPr/>
                    <a:lstStyle/>
                    <a:p>
                      <a:pPr marL="0" marR="0" algn="ctr">
                        <a:lnSpc>
                          <a:spcPct val="115000"/>
                        </a:lnSpc>
                        <a:spcBef>
                          <a:spcPts val="0"/>
                        </a:spcBef>
                        <a:spcAft>
                          <a:spcPts val="0"/>
                        </a:spcAft>
                      </a:pPr>
                      <a:r>
                        <a:rPr lang="en-US" sz="900">
                          <a:effectLst/>
                        </a:rPr>
                        <a:t>2</a:t>
                      </a:r>
                      <a:r>
                        <a:rPr lang="en-US" sz="900" baseline="30000">
                          <a:effectLst/>
                        </a:rPr>
                        <a:t>nd</a:t>
                      </a:r>
                      <a:endParaRPr lang="en-US" sz="800">
                        <a:effectLst/>
                        <a:latin typeface="Calibri"/>
                        <a:ea typeface="Calibri"/>
                        <a:cs typeface="Times New Roman"/>
                      </a:endParaRPr>
                    </a:p>
                  </a:txBody>
                  <a:tcPr marL="48612" marR="48612" marT="0" marB="0" anchor="ctr"/>
                </a:tc>
                <a:tc>
                  <a:txBody>
                    <a:bodyPr/>
                    <a:lstStyle/>
                    <a:p>
                      <a:pPr marL="0" marR="0" algn="ctr">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r>
              <a:tr h="451050">
                <a:tc>
                  <a:txBody>
                    <a:bodyPr/>
                    <a:lstStyle/>
                    <a:p>
                      <a:pPr marL="0" marR="0" algn="ctr">
                        <a:lnSpc>
                          <a:spcPct val="115000"/>
                        </a:lnSpc>
                        <a:spcBef>
                          <a:spcPts val="0"/>
                        </a:spcBef>
                        <a:spcAft>
                          <a:spcPts val="0"/>
                        </a:spcAft>
                      </a:pPr>
                      <a:r>
                        <a:rPr lang="en-US" sz="900">
                          <a:effectLst/>
                        </a:rPr>
                        <a:t>3</a:t>
                      </a:r>
                      <a:r>
                        <a:rPr lang="en-US" sz="900" baseline="30000">
                          <a:effectLst/>
                        </a:rPr>
                        <a:t>rd</a:t>
                      </a:r>
                      <a:endParaRPr lang="en-US" sz="800">
                        <a:effectLst/>
                        <a:latin typeface="Calibri"/>
                        <a:ea typeface="Calibri"/>
                        <a:cs typeface="Times New Roman"/>
                      </a:endParaRPr>
                    </a:p>
                  </a:txBody>
                  <a:tcPr marL="48612" marR="48612" marT="0" marB="0" anchor="ctr"/>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r>
              <a:tr h="451050">
                <a:tc>
                  <a:txBody>
                    <a:bodyPr/>
                    <a:lstStyle/>
                    <a:p>
                      <a:pPr marL="0" marR="0" algn="ctr">
                        <a:lnSpc>
                          <a:spcPct val="115000"/>
                        </a:lnSpc>
                        <a:spcBef>
                          <a:spcPts val="0"/>
                        </a:spcBef>
                        <a:spcAft>
                          <a:spcPts val="0"/>
                        </a:spcAft>
                      </a:pPr>
                      <a:r>
                        <a:rPr lang="en-US" sz="900">
                          <a:effectLst/>
                        </a:rPr>
                        <a:t>4</a:t>
                      </a:r>
                      <a:r>
                        <a:rPr lang="en-US" sz="900" baseline="30000">
                          <a:effectLst/>
                        </a:rPr>
                        <a:t>th</a:t>
                      </a:r>
                      <a:endParaRPr lang="en-US" sz="800">
                        <a:effectLst/>
                        <a:latin typeface="Calibri"/>
                        <a:ea typeface="Calibri"/>
                        <a:cs typeface="Times New Roman"/>
                      </a:endParaRPr>
                    </a:p>
                  </a:txBody>
                  <a:tcPr marL="48612" marR="48612" marT="0" marB="0" anchor="ctr"/>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r>
              <a:tr h="451050">
                <a:tc>
                  <a:txBody>
                    <a:bodyPr/>
                    <a:lstStyle/>
                    <a:p>
                      <a:pPr marL="0" marR="0" algn="ctr">
                        <a:lnSpc>
                          <a:spcPct val="115000"/>
                        </a:lnSpc>
                        <a:spcBef>
                          <a:spcPts val="0"/>
                        </a:spcBef>
                        <a:spcAft>
                          <a:spcPts val="0"/>
                        </a:spcAft>
                      </a:pPr>
                      <a:r>
                        <a:rPr lang="en-US" sz="900">
                          <a:effectLst/>
                        </a:rPr>
                        <a:t>5</a:t>
                      </a:r>
                      <a:r>
                        <a:rPr lang="en-US" sz="900" baseline="30000">
                          <a:effectLst/>
                        </a:rPr>
                        <a:t>th</a:t>
                      </a:r>
                      <a:endParaRPr lang="en-US" sz="800">
                        <a:effectLst/>
                        <a:latin typeface="Calibri"/>
                        <a:ea typeface="Calibri"/>
                        <a:cs typeface="Times New Roman"/>
                      </a:endParaRPr>
                    </a:p>
                  </a:txBody>
                  <a:tcPr marL="48612" marR="48612" marT="0" marB="0" anchor="ctr"/>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r>
              <a:tr h="451050">
                <a:tc>
                  <a:txBody>
                    <a:bodyPr/>
                    <a:lstStyle/>
                    <a:p>
                      <a:pPr marL="0" marR="0" algn="ctr">
                        <a:lnSpc>
                          <a:spcPct val="115000"/>
                        </a:lnSpc>
                        <a:spcBef>
                          <a:spcPts val="0"/>
                        </a:spcBef>
                        <a:spcAft>
                          <a:spcPts val="0"/>
                        </a:spcAft>
                      </a:pPr>
                      <a:r>
                        <a:rPr lang="en-US" sz="900">
                          <a:effectLst/>
                        </a:rPr>
                        <a:t>6</a:t>
                      </a:r>
                      <a:r>
                        <a:rPr lang="en-US" sz="900" baseline="30000">
                          <a:effectLst/>
                        </a:rPr>
                        <a:t>th</a:t>
                      </a:r>
                      <a:endParaRPr lang="en-US" sz="800">
                        <a:effectLst/>
                        <a:latin typeface="Calibri"/>
                        <a:ea typeface="Calibri"/>
                        <a:cs typeface="Times New Roman"/>
                      </a:endParaRPr>
                    </a:p>
                  </a:txBody>
                  <a:tcPr marL="48612" marR="48612" marT="0" marB="0" anchor="ctr"/>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8612" marR="48612" marT="0" marB="0"/>
                </a:tc>
                <a:tc>
                  <a:txBody>
                    <a:bodyPr/>
                    <a:lstStyle/>
                    <a:p>
                      <a:pPr marL="0" marR="0" algn="ctr">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8612" marR="48612" marT="0" marB="0"/>
                </a:tc>
              </a:tr>
            </a:tbl>
          </a:graphicData>
        </a:graphic>
      </p:graphicFrame>
      <p:sp>
        <p:nvSpPr>
          <p:cNvPr id="5" name="Rectangle 1"/>
          <p:cNvSpPr>
            <a:spLocks noChangeArrowheads="1"/>
          </p:cNvSpPr>
          <p:nvPr/>
        </p:nvSpPr>
        <p:spPr bwMode="auto">
          <a:xfrm>
            <a:off x="1282700" y="1838896"/>
            <a:ext cx="21993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61257" y="1465944"/>
            <a:ext cx="8708572" cy="830997"/>
          </a:xfrm>
          <a:prstGeom prst="rect">
            <a:avLst/>
          </a:prstGeom>
        </p:spPr>
        <p:txBody>
          <a:bodyPr wrap="square">
            <a:spAutoFit/>
          </a:bodyPr>
          <a:lstStyle/>
          <a:p>
            <a:pPr lvl="0" defTabSz="914400" eaLnBrk="0" hangingPunct="0"/>
            <a:r>
              <a:rPr lang="en-US" sz="1600" dirty="0" smtClean="0">
                <a:latin typeface="Comic Sans MS" pitchFamily="66" charset="0"/>
                <a:ea typeface="Calibri" pitchFamily="34" charset="0"/>
                <a:cs typeface="Times New Roman" pitchFamily="18" charset="0"/>
              </a:rPr>
              <a:t>In </a:t>
            </a:r>
            <a:r>
              <a:rPr lang="en-US" sz="1600" dirty="0">
                <a:latin typeface="Comic Sans MS" pitchFamily="66" charset="0"/>
                <a:ea typeface="Calibri" pitchFamily="34" charset="0"/>
                <a:cs typeface="Times New Roman" pitchFamily="18" charset="0"/>
              </a:rPr>
              <a:t>each grade level indicate whether students are using a strategy (S) or an algorithm (A) as directed by the standards.  Make additional notes regarding strategy </a:t>
            </a:r>
            <a:r>
              <a:rPr lang="en-US" sz="1600" dirty="0" smtClean="0">
                <a:latin typeface="Comic Sans MS" pitchFamily="66" charset="0"/>
                <a:ea typeface="Calibri" pitchFamily="34" charset="0"/>
                <a:cs typeface="Times New Roman" pitchFamily="18" charset="0"/>
              </a:rPr>
              <a:t>vs. </a:t>
            </a:r>
            <a:r>
              <a:rPr lang="en-US" sz="1600" dirty="0">
                <a:latin typeface="Comic Sans MS" pitchFamily="66" charset="0"/>
                <a:ea typeface="Calibri" pitchFamily="34" charset="0"/>
                <a:cs typeface="Times New Roman" pitchFamily="18" charset="0"/>
              </a:rPr>
              <a:t>algorithm work for whole and rational numbers</a:t>
            </a:r>
            <a:endParaRPr lang="en-US" sz="1600" dirty="0"/>
          </a:p>
        </p:txBody>
      </p:sp>
    </p:spTree>
    <p:extLst>
      <p:ext uri="{BB962C8B-B14F-4D97-AF65-F5344CB8AC3E}">
        <p14:creationId xmlns:p14="http://schemas.microsoft.com/office/powerpoint/2010/main" val="3758096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E90830-2734-4FBB-9A12-F00B22012228}" type="slidenum">
              <a:rPr lang="en-US" smtClean="0"/>
              <a:pPr/>
              <a:t>15</a:t>
            </a:fld>
            <a:endParaRPr lang="en-US" dirty="0"/>
          </a:p>
        </p:txBody>
      </p:sp>
      <p:sp>
        <p:nvSpPr>
          <p:cNvPr id="3" name="Rectangle 2"/>
          <p:cNvSpPr/>
          <p:nvPr/>
        </p:nvSpPr>
        <p:spPr>
          <a:xfrm>
            <a:off x="348343" y="986972"/>
            <a:ext cx="8490857" cy="646331"/>
          </a:xfrm>
          <a:prstGeom prst="rect">
            <a:avLst/>
          </a:prstGeom>
        </p:spPr>
        <p:txBody>
          <a:bodyPr wrap="square">
            <a:spAutoFit/>
          </a:bodyPr>
          <a:lstStyle/>
          <a:p>
            <a:pPr algn="ctr"/>
            <a:r>
              <a:rPr lang="en-US" sz="3600" b="1" dirty="0">
                <a:ln w="10541" cmpd="sng">
                  <a:solidFill>
                    <a:srgbClr val="7D7D7D">
                      <a:tint val="100000"/>
                      <a:shade val="100000"/>
                      <a:satMod val="110000"/>
                    </a:srgbClr>
                  </a:solidFill>
                  <a:prstDash val="solid"/>
                </a:ln>
                <a:solidFill>
                  <a:schemeClr val="accent5">
                    <a:lumMod val="75000"/>
                  </a:schemeClr>
                </a:solidFill>
              </a:rPr>
              <a:t>Strategy </a:t>
            </a:r>
            <a:r>
              <a:rPr lang="en-US" sz="3600" b="1" dirty="0" smtClean="0">
                <a:ln w="10541" cmpd="sng">
                  <a:solidFill>
                    <a:srgbClr val="7D7D7D">
                      <a:tint val="100000"/>
                      <a:shade val="100000"/>
                      <a:satMod val="110000"/>
                    </a:srgbClr>
                  </a:solidFill>
                  <a:prstDash val="solid"/>
                </a:ln>
                <a:solidFill>
                  <a:schemeClr val="accent5">
                    <a:lumMod val="75000"/>
                  </a:schemeClr>
                </a:solidFill>
              </a:rPr>
              <a:t>vs. </a:t>
            </a:r>
            <a:r>
              <a:rPr lang="en-US" sz="3600" b="1" dirty="0">
                <a:ln w="10541" cmpd="sng">
                  <a:solidFill>
                    <a:srgbClr val="7D7D7D">
                      <a:tint val="100000"/>
                      <a:shade val="100000"/>
                      <a:satMod val="110000"/>
                    </a:srgbClr>
                  </a:solidFill>
                  <a:prstDash val="solid"/>
                </a:ln>
                <a:solidFill>
                  <a:schemeClr val="accent5">
                    <a:lumMod val="75000"/>
                  </a:schemeClr>
                </a:solidFill>
              </a:rPr>
              <a:t>Algorithm </a:t>
            </a:r>
            <a:r>
              <a:rPr lang="en-US" sz="3600" b="1" dirty="0" smtClean="0">
                <a:ln w="10541" cmpd="sng">
                  <a:solidFill>
                    <a:srgbClr val="7D7D7D">
                      <a:tint val="100000"/>
                      <a:shade val="100000"/>
                      <a:satMod val="110000"/>
                    </a:srgbClr>
                  </a:solidFill>
                  <a:prstDash val="solid"/>
                </a:ln>
                <a:solidFill>
                  <a:schemeClr val="accent5">
                    <a:lumMod val="75000"/>
                  </a:schemeClr>
                </a:solidFill>
              </a:rPr>
              <a:t>Hunt answers</a:t>
            </a:r>
            <a:endParaRPr lang="en-US" sz="3600" b="1" dirty="0">
              <a:ln w="10541" cmpd="sng">
                <a:solidFill>
                  <a:srgbClr val="7D7D7D">
                    <a:tint val="100000"/>
                    <a:shade val="100000"/>
                    <a:satMod val="110000"/>
                  </a:srgbClr>
                </a:solidFill>
                <a:prstDash val="solid"/>
              </a:ln>
              <a:solidFill>
                <a:schemeClr val="accent5">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89915849"/>
              </p:ext>
            </p:extLst>
          </p:nvPr>
        </p:nvGraphicFramePr>
        <p:xfrm>
          <a:off x="914401" y="1633303"/>
          <a:ext cx="7358740" cy="4252686"/>
        </p:xfrm>
        <a:graphic>
          <a:graphicData uri="http://schemas.openxmlformats.org/drawingml/2006/table">
            <a:tbl>
              <a:tblPr firstRow="1" firstCol="1" bandRow="1">
                <a:tableStyleId>{5C22544A-7EE6-4342-B048-85BDC9FD1C3A}</a:tableStyleId>
              </a:tblPr>
              <a:tblGrid>
                <a:gridCol w="688748"/>
                <a:gridCol w="1667498"/>
                <a:gridCol w="1667498"/>
                <a:gridCol w="1667498"/>
                <a:gridCol w="1667498"/>
              </a:tblGrid>
              <a:tr h="175481">
                <a:tc>
                  <a:txBody>
                    <a:bodyPr/>
                    <a:lstStyle/>
                    <a:p>
                      <a:pPr marL="0" marR="0" algn="ctr">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800">
                          <a:effectLst/>
                        </a:rPr>
                        <a:t>Addition</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800">
                          <a:effectLst/>
                        </a:rPr>
                        <a:t>Subtraction</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800">
                          <a:effectLst/>
                        </a:rPr>
                        <a:t>Multiplication</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800">
                          <a:effectLst/>
                        </a:rPr>
                        <a:t>Division</a:t>
                      </a:r>
                      <a:endParaRPr lang="en-US" sz="800">
                        <a:effectLst/>
                        <a:latin typeface="Calibri"/>
                        <a:ea typeface="Calibri"/>
                        <a:cs typeface="Times New Roman"/>
                      </a:endParaRPr>
                    </a:p>
                  </a:txBody>
                  <a:tcPr marL="46915" marR="46915" marT="0" marB="0"/>
                </a:tc>
              </a:tr>
              <a:tr h="559738">
                <a:tc>
                  <a:txBody>
                    <a:bodyPr/>
                    <a:lstStyle/>
                    <a:p>
                      <a:pPr marL="0" marR="0" algn="ctr">
                        <a:lnSpc>
                          <a:spcPct val="115000"/>
                        </a:lnSpc>
                        <a:spcBef>
                          <a:spcPts val="0"/>
                        </a:spcBef>
                        <a:spcAft>
                          <a:spcPts val="0"/>
                        </a:spcAft>
                      </a:pPr>
                      <a:r>
                        <a:rPr lang="en-US" sz="800">
                          <a:effectLst/>
                        </a:rPr>
                        <a:t>Kinder</a:t>
                      </a:r>
                      <a:endParaRPr lang="en-US" sz="800">
                        <a:effectLst/>
                        <a:latin typeface="Calibri"/>
                        <a:ea typeface="Calibri"/>
                        <a:cs typeface="Times New Roman"/>
                      </a:endParaRPr>
                    </a:p>
                  </a:txBody>
                  <a:tcPr marL="46915" marR="46915" marT="0" marB="0" anchor="ctr"/>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r>
              <a:tr h="563285">
                <a:tc>
                  <a:txBody>
                    <a:bodyPr/>
                    <a:lstStyle/>
                    <a:p>
                      <a:pPr marL="0" marR="0" algn="ctr">
                        <a:lnSpc>
                          <a:spcPct val="115000"/>
                        </a:lnSpc>
                        <a:spcBef>
                          <a:spcPts val="0"/>
                        </a:spcBef>
                        <a:spcAft>
                          <a:spcPts val="0"/>
                        </a:spcAft>
                      </a:pPr>
                      <a:r>
                        <a:rPr lang="en-US" sz="800">
                          <a:effectLst/>
                        </a:rPr>
                        <a:t>1</a:t>
                      </a:r>
                      <a:r>
                        <a:rPr lang="en-US" sz="800" baseline="30000">
                          <a:effectLst/>
                        </a:rPr>
                        <a:t>st</a:t>
                      </a:r>
                      <a:endParaRPr lang="en-US" sz="800">
                        <a:effectLst/>
                        <a:latin typeface="Calibri"/>
                        <a:ea typeface="Calibri"/>
                        <a:cs typeface="Times New Roman"/>
                      </a:endParaRPr>
                    </a:p>
                  </a:txBody>
                  <a:tcPr marL="46915" marR="46915" marT="0" marB="0" anchor="ctr"/>
                </a:tc>
                <a:tc>
                  <a:txBody>
                    <a:bodyPr/>
                    <a:lstStyle/>
                    <a:p>
                      <a:pPr marL="0" marR="0" algn="ctr">
                        <a:lnSpc>
                          <a:spcPct val="115000"/>
                        </a:lnSpc>
                        <a:spcBef>
                          <a:spcPts val="0"/>
                        </a:spcBef>
                        <a:spcAft>
                          <a:spcPts val="0"/>
                        </a:spcAft>
                      </a:pPr>
                      <a:r>
                        <a:rPr lang="en-US" sz="2200">
                          <a:effectLst/>
                        </a:rPr>
                        <a:t>S</a:t>
                      </a:r>
                      <a:endParaRPr lang="en-US" sz="800">
                        <a:effectLst/>
                      </a:endParaRPr>
                    </a:p>
                    <a:p>
                      <a:pPr marL="0" marR="0">
                        <a:lnSpc>
                          <a:spcPct val="115000"/>
                        </a:lnSpc>
                        <a:spcBef>
                          <a:spcPts val="0"/>
                        </a:spcBef>
                        <a:spcAft>
                          <a:spcPts val="0"/>
                        </a:spcAft>
                      </a:pPr>
                      <a:r>
                        <a:rPr lang="en-US" sz="600">
                          <a:effectLst/>
                        </a:rPr>
                        <a:t>     </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2200">
                          <a:effectLst/>
                        </a:rPr>
                        <a:t>S</a:t>
                      </a:r>
                      <a:endParaRPr lang="en-US" sz="800">
                        <a:effectLst/>
                      </a:endParaRPr>
                    </a:p>
                    <a:p>
                      <a:pPr marL="45720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r>
              <a:tr h="563285">
                <a:tc>
                  <a:txBody>
                    <a:bodyPr/>
                    <a:lstStyle/>
                    <a:p>
                      <a:pPr marL="0" marR="0" algn="ctr">
                        <a:lnSpc>
                          <a:spcPct val="115000"/>
                        </a:lnSpc>
                        <a:spcBef>
                          <a:spcPts val="0"/>
                        </a:spcBef>
                        <a:spcAft>
                          <a:spcPts val="0"/>
                        </a:spcAft>
                      </a:pPr>
                      <a:r>
                        <a:rPr lang="en-US" sz="800">
                          <a:effectLst/>
                        </a:rPr>
                        <a:t>2</a:t>
                      </a:r>
                      <a:r>
                        <a:rPr lang="en-US" sz="800" baseline="30000">
                          <a:effectLst/>
                        </a:rPr>
                        <a:t>nd</a:t>
                      </a:r>
                      <a:endParaRPr lang="en-US" sz="800">
                        <a:effectLst/>
                        <a:latin typeface="Calibri"/>
                        <a:ea typeface="Calibri"/>
                        <a:cs typeface="Times New Roman"/>
                      </a:endParaRPr>
                    </a:p>
                  </a:txBody>
                  <a:tcPr marL="46915" marR="46915" marT="0" marB="0" anchor="ctr"/>
                </a:tc>
                <a:tc>
                  <a:txBody>
                    <a:bodyPr/>
                    <a:lstStyle/>
                    <a:p>
                      <a:pPr marL="0" marR="0" algn="ctr">
                        <a:lnSpc>
                          <a:spcPct val="115000"/>
                        </a:lnSpc>
                        <a:spcBef>
                          <a:spcPts val="0"/>
                        </a:spcBef>
                        <a:spcAft>
                          <a:spcPts val="0"/>
                        </a:spcAft>
                      </a:pPr>
                      <a:r>
                        <a:rPr lang="en-US" sz="2200">
                          <a:effectLst/>
                        </a:rPr>
                        <a:t>S</a:t>
                      </a:r>
                      <a:endParaRPr lang="en-US" sz="800">
                        <a:effectLst/>
                      </a:endParaRPr>
                    </a:p>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2200">
                          <a:effectLst/>
                        </a:rPr>
                        <a:t>S</a:t>
                      </a:r>
                      <a:endParaRPr lang="en-US" sz="800">
                        <a:effectLst/>
                      </a:endParaRPr>
                    </a:p>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2200">
                          <a:effectLst/>
                        </a:rPr>
                        <a:t>S</a:t>
                      </a:r>
                      <a:endParaRPr lang="en-US" sz="800">
                        <a:effectLst/>
                      </a:endParaRPr>
                    </a:p>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r>
              <a:tr h="563285">
                <a:tc>
                  <a:txBody>
                    <a:bodyPr/>
                    <a:lstStyle/>
                    <a:p>
                      <a:pPr marL="0" marR="0" algn="ctr">
                        <a:lnSpc>
                          <a:spcPct val="115000"/>
                        </a:lnSpc>
                        <a:spcBef>
                          <a:spcPts val="0"/>
                        </a:spcBef>
                        <a:spcAft>
                          <a:spcPts val="0"/>
                        </a:spcAft>
                      </a:pPr>
                      <a:r>
                        <a:rPr lang="en-US" sz="800">
                          <a:effectLst/>
                        </a:rPr>
                        <a:t>3</a:t>
                      </a:r>
                      <a:r>
                        <a:rPr lang="en-US" sz="800" baseline="30000">
                          <a:effectLst/>
                        </a:rPr>
                        <a:t>rd</a:t>
                      </a:r>
                      <a:endParaRPr lang="en-US" sz="800">
                        <a:effectLst/>
                        <a:latin typeface="Calibri"/>
                        <a:ea typeface="Calibri"/>
                        <a:cs typeface="Times New Roman"/>
                      </a:endParaRPr>
                    </a:p>
                  </a:txBody>
                  <a:tcPr marL="46915" marR="46915" marT="0" marB="0" anchor="ctr"/>
                </a:tc>
                <a:tc>
                  <a:txBody>
                    <a:bodyPr/>
                    <a:lstStyle/>
                    <a:p>
                      <a:pPr marL="0" marR="0" algn="ctr">
                        <a:lnSpc>
                          <a:spcPct val="115000"/>
                        </a:lnSpc>
                        <a:spcBef>
                          <a:spcPts val="0"/>
                        </a:spcBef>
                        <a:spcAft>
                          <a:spcPts val="0"/>
                        </a:spcAft>
                      </a:pPr>
                      <a:r>
                        <a:rPr lang="en-US" sz="2200">
                          <a:effectLst/>
                        </a:rPr>
                        <a:t>S &amp; A</a:t>
                      </a:r>
                      <a:endParaRPr lang="en-US" sz="800">
                        <a:effectLst/>
                      </a:endParaRPr>
                    </a:p>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2200">
                          <a:effectLst/>
                        </a:rPr>
                        <a:t>S &amp; A</a:t>
                      </a:r>
                      <a:endParaRPr lang="en-US" sz="800">
                        <a:effectLst/>
                      </a:endParaRPr>
                    </a:p>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2200">
                          <a:effectLst/>
                        </a:rPr>
                        <a:t>S</a:t>
                      </a:r>
                      <a:endParaRPr lang="en-US" sz="800">
                        <a:effectLst/>
                      </a:endParaRPr>
                    </a:p>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2200">
                          <a:effectLst/>
                        </a:rPr>
                        <a:t>S</a:t>
                      </a:r>
                      <a:endParaRPr lang="en-US" sz="800">
                        <a:effectLst/>
                      </a:endParaRPr>
                    </a:p>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r>
              <a:tr h="563285">
                <a:tc>
                  <a:txBody>
                    <a:bodyPr/>
                    <a:lstStyle/>
                    <a:p>
                      <a:pPr marL="0" marR="0" algn="ctr">
                        <a:lnSpc>
                          <a:spcPct val="115000"/>
                        </a:lnSpc>
                        <a:spcBef>
                          <a:spcPts val="0"/>
                        </a:spcBef>
                        <a:spcAft>
                          <a:spcPts val="0"/>
                        </a:spcAft>
                      </a:pPr>
                      <a:r>
                        <a:rPr lang="en-US" sz="800">
                          <a:effectLst/>
                        </a:rPr>
                        <a:t>4</a:t>
                      </a:r>
                      <a:r>
                        <a:rPr lang="en-US" sz="800" baseline="30000">
                          <a:effectLst/>
                        </a:rPr>
                        <a:t>th</a:t>
                      </a:r>
                      <a:endParaRPr lang="en-US" sz="800">
                        <a:effectLst/>
                        <a:latin typeface="Calibri"/>
                        <a:ea typeface="Calibri"/>
                        <a:cs typeface="Times New Roman"/>
                      </a:endParaRPr>
                    </a:p>
                  </a:txBody>
                  <a:tcPr marL="46915" marR="46915" marT="0" marB="0" anchor="ctr"/>
                </a:tc>
                <a:tc>
                  <a:txBody>
                    <a:bodyPr/>
                    <a:lstStyle/>
                    <a:p>
                      <a:pPr marL="0" marR="0" algn="ctr">
                        <a:lnSpc>
                          <a:spcPct val="115000"/>
                        </a:lnSpc>
                        <a:spcBef>
                          <a:spcPts val="0"/>
                        </a:spcBef>
                        <a:spcAft>
                          <a:spcPts val="0"/>
                        </a:spcAft>
                      </a:pPr>
                      <a:r>
                        <a:rPr lang="en-US" sz="2200">
                          <a:effectLst/>
                        </a:rPr>
                        <a:t>A</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2200">
                          <a:effectLst/>
                        </a:rPr>
                        <a:t>A</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2200" dirty="0">
                          <a:effectLst/>
                        </a:rPr>
                        <a:t>S</a:t>
                      </a:r>
                      <a:endParaRPr lang="en-US" sz="800" dirty="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2200">
                          <a:effectLst/>
                        </a:rPr>
                        <a:t>S</a:t>
                      </a:r>
                      <a:endParaRPr lang="en-US" sz="800">
                        <a:effectLst/>
                      </a:endParaRPr>
                    </a:p>
                    <a:p>
                      <a:pPr marL="0" marR="0" algn="ctr">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6915" marR="46915" marT="0" marB="0"/>
                </a:tc>
              </a:tr>
              <a:tr h="559738">
                <a:tc>
                  <a:txBody>
                    <a:bodyPr/>
                    <a:lstStyle/>
                    <a:p>
                      <a:pPr marL="0" marR="0" algn="ctr">
                        <a:lnSpc>
                          <a:spcPct val="115000"/>
                        </a:lnSpc>
                        <a:spcBef>
                          <a:spcPts val="0"/>
                        </a:spcBef>
                        <a:spcAft>
                          <a:spcPts val="0"/>
                        </a:spcAft>
                      </a:pPr>
                      <a:r>
                        <a:rPr lang="en-US" sz="800">
                          <a:effectLst/>
                        </a:rPr>
                        <a:t>5</a:t>
                      </a:r>
                      <a:r>
                        <a:rPr lang="en-US" sz="800" baseline="30000">
                          <a:effectLst/>
                        </a:rPr>
                        <a:t>th</a:t>
                      </a:r>
                      <a:endParaRPr lang="en-US" sz="800">
                        <a:effectLst/>
                        <a:latin typeface="Calibri"/>
                        <a:ea typeface="Calibri"/>
                        <a:cs typeface="Times New Roman"/>
                      </a:endParaRPr>
                    </a:p>
                  </a:txBody>
                  <a:tcPr marL="46915" marR="46915" marT="0" marB="0" anchor="ctr"/>
                </a:tc>
                <a:tc>
                  <a:txBody>
                    <a:bodyPr/>
                    <a:lstStyle/>
                    <a:p>
                      <a:pPr marL="0" marR="0" algn="ctr">
                        <a:lnSpc>
                          <a:spcPct val="115000"/>
                        </a:lnSpc>
                        <a:spcBef>
                          <a:spcPts val="0"/>
                        </a:spcBef>
                        <a:spcAft>
                          <a:spcPts val="0"/>
                        </a:spcAft>
                      </a:pPr>
                      <a:r>
                        <a:rPr lang="en-US" sz="1100">
                          <a:effectLst/>
                        </a:rPr>
                        <a:t>A</a:t>
                      </a:r>
                      <a:endParaRPr lang="en-US" sz="800">
                        <a:effectLst/>
                      </a:endParaRPr>
                    </a:p>
                    <a:p>
                      <a:pPr marL="0" marR="0" algn="ctr">
                        <a:lnSpc>
                          <a:spcPct val="115000"/>
                        </a:lnSpc>
                        <a:spcBef>
                          <a:spcPts val="0"/>
                        </a:spcBef>
                        <a:spcAft>
                          <a:spcPts val="0"/>
                        </a:spcAft>
                      </a:pPr>
                      <a:r>
                        <a:rPr lang="en-US" sz="1100">
                          <a:effectLst/>
                        </a:rPr>
                        <a:t>S: </a:t>
                      </a:r>
                      <a:r>
                        <a:rPr lang="en-US" sz="800">
                          <a:effectLst/>
                        </a:rPr>
                        <a:t>decimals to hundredths</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1100">
                          <a:effectLst/>
                        </a:rPr>
                        <a:t>A</a:t>
                      </a:r>
                      <a:endParaRPr lang="en-US" sz="800">
                        <a:effectLst/>
                      </a:endParaRPr>
                    </a:p>
                    <a:p>
                      <a:pPr marL="0" marR="0" algn="ctr">
                        <a:lnSpc>
                          <a:spcPct val="115000"/>
                        </a:lnSpc>
                        <a:spcBef>
                          <a:spcPts val="0"/>
                        </a:spcBef>
                        <a:spcAft>
                          <a:spcPts val="0"/>
                        </a:spcAft>
                      </a:pPr>
                      <a:r>
                        <a:rPr lang="en-US" sz="1100">
                          <a:effectLst/>
                        </a:rPr>
                        <a:t>S: </a:t>
                      </a:r>
                      <a:r>
                        <a:rPr lang="en-US" sz="800">
                          <a:effectLst/>
                        </a:rPr>
                        <a:t>decimals to hundredths</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1100">
                          <a:effectLst/>
                        </a:rPr>
                        <a:t>A: </a:t>
                      </a:r>
                      <a:r>
                        <a:rPr lang="en-US" sz="800">
                          <a:effectLst/>
                        </a:rPr>
                        <a:t>multi-digit whole numbers</a:t>
                      </a:r>
                    </a:p>
                    <a:p>
                      <a:pPr marL="0" marR="0" algn="ctr">
                        <a:lnSpc>
                          <a:spcPct val="115000"/>
                        </a:lnSpc>
                        <a:spcBef>
                          <a:spcPts val="0"/>
                        </a:spcBef>
                        <a:spcAft>
                          <a:spcPts val="0"/>
                        </a:spcAft>
                      </a:pPr>
                      <a:r>
                        <a:rPr lang="en-US" sz="1100">
                          <a:effectLst/>
                        </a:rPr>
                        <a:t>S: </a:t>
                      </a:r>
                      <a:r>
                        <a:rPr lang="en-US" sz="800">
                          <a:effectLst/>
                        </a:rPr>
                        <a:t>decimals to hundredths</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2200">
                          <a:effectLst/>
                        </a:rPr>
                        <a:t>S</a:t>
                      </a:r>
                      <a:endParaRPr lang="en-US" sz="800">
                        <a:effectLst/>
                        <a:latin typeface="Calibri"/>
                        <a:ea typeface="Calibri"/>
                        <a:cs typeface="Times New Roman"/>
                      </a:endParaRPr>
                    </a:p>
                  </a:txBody>
                  <a:tcPr marL="46915" marR="46915" marT="0" marB="0"/>
                </a:tc>
              </a:tr>
              <a:tr h="704589">
                <a:tc>
                  <a:txBody>
                    <a:bodyPr/>
                    <a:lstStyle/>
                    <a:p>
                      <a:pPr marL="0" marR="0" algn="ctr">
                        <a:lnSpc>
                          <a:spcPct val="115000"/>
                        </a:lnSpc>
                        <a:spcBef>
                          <a:spcPts val="0"/>
                        </a:spcBef>
                        <a:spcAft>
                          <a:spcPts val="0"/>
                        </a:spcAft>
                      </a:pPr>
                      <a:r>
                        <a:rPr lang="en-US" sz="800">
                          <a:effectLst/>
                        </a:rPr>
                        <a:t>6</a:t>
                      </a:r>
                      <a:r>
                        <a:rPr lang="en-US" sz="800" baseline="30000">
                          <a:effectLst/>
                        </a:rPr>
                        <a:t>th</a:t>
                      </a:r>
                      <a:endParaRPr lang="en-US" sz="800">
                        <a:effectLst/>
                        <a:latin typeface="Calibri"/>
                        <a:ea typeface="Calibri"/>
                        <a:cs typeface="Times New Roman"/>
                      </a:endParaRPr>
                    </a:p>
                  </a:txBody>
                  <a:tcPr marL="46915" marR="46915" marT="0" marB="0" anchor="ctr"/>
                </a:tc>
                <a:tc>
                  <a:txBody>
                    <a:bodyPr/>
                    <a:lstStyle/>
                    <a:p>
                      <a:pPr marL="0" marR="0" algn="ctr">
                        <a:lnSpc>
                          <a:spcPct val="115000"/>
                        </a:lnSpc>
                        <a:spcBef>
                          <a:spcPts val="0"/>
                        </a:spcBef>
                        <a:spcAft>
                          <a:spcPts val="0"/>
                        </a:spcAft>
                      </a:pPr>
                      <a:r>
                        <a:rPr lang="en-US" sz="2200">
                          <a:effectLst/>
                        </a:rPr>
                        <a:t>A</a:t>
                      </a:r>
                      <a:r>
                        <a:rPr lang="en-US" sz="800">
                          <a:effectLst/>
                        </a:rPr>
                        <a:t> </a:t>
                      </a:r>
                    </a:p>
                    <a:p>
                      <a:pPr marL="0" marR="0" algn="ctr">
                        <a:lnSpc>
                          <a:spcPct val="115000"/>
                        </a:lnSpc>
                        <a:spcBef>
                          <a:spcPts val="0"/>
                        </a:spcBef>
                        <a:spcAft>
                          <a:spcPts val="0"/>
                        </a:spcAft>
                      </a:pPr>
                      <a:r>
                        <a:rPr lang="en-US" sz="800">
                          <a:effectLst/>
                        </a:rPr>
                        <a:t>multi-digit numbers &amp; decimals</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2200">
                          <a:effectLst/>
                        </a:rPr>
                        <a:t>A</a:t>
                      </a:r>
                      <a:r>
                        <a:rPr lang="en-US" sz="800">
                          <a:effectLst/>
                        </a:rPr>
                        <a:t> </a:t>
                      </a:r>
                    </a:p>
                    <a:p>
                      <a:pPr marL="0" marR="0" algn="ctr">
                        <a:lnSpc>
                          <a:spcPct val="115000"/>
                        </a:lnSpc>
                        <a:spcBef>
                          <a:spcPts val="0"/>
                        </a:spcBef>
                        <a:spcAft>
                          <a:spcPts val="0"/>
                        </a:spcAft>
                      </a:pPr>
                      <a:r>
                        <a:rPr lang="en-US" sz="800">
                          <a:effectLst/>
                        </a:rPr>
                        <a:t>multi-digit numbers &amp; decimals</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2200">
                          <a:effectLst/>
                        </a:rPr>
                        <a:t>A</a:t>
                      </a:r>
                      <a:r>
                        <a:rPr lang="en-US" sz="800">
                          <a:effectLst/>
                        </a:rPr>
                        <a:t> </a:t>
                      </a:r>
                    </a:p>
                    <a:p>
                      <a:pPr marL="0" marR="0" algn="ctr">
                        <a:lnSpc>
                          <a:spcPct val="115000"/>
                        </a:lnSpc>
                        <a:spcBef>
                          <a:spcPts val="0"/>
                        </a:spcBef>
                        <a:spcAft>
                          <a:spcPts val="0"/>
                        </a:spcAft>
                      </a:pPr>
                      <a:r>
                        <a:rPr lang="en-US" sz="800">
                          <a:effectLst/>
                        </a:rPr>
                        <a:t>multi-digit numbers &amp; decimals</a:t>
                      </a:r>
                      <a:endParaRPr lang="en-US" sz="800">
                        <a:effectLst/>
                        <a:latin typeface="Calibri"/>
                        <a:ea typeface="Calibri"/>
                        <a:cs typeface="Times New Roman"/>
                      </a:endParaRPr>
                    </a:p>
                  </a:txBody>
                  <a:tcPr marL="46915" marR="46915" marT="0" marB="0"/>
                </a:tc>
                <a:tc>
                  <a:txBody>
                    <a:bodyPr/>
                    <a:lstStyle/>
                    <a:p>
                      <a:pPr marL="0" marR="0" algn="ctr">
                        <a:lnSpc>
                          <a:spcPct val="115000"/>
                        </a:lnSpc>
                        <a:spcBef>
                          <a:spcPts val="0"/>
                        </a:spcBef>
                        <a:spcAft>
                          <a:spcPts val="0"/>
                        </a:spcAft>
                      </a:pPr>
                      <a:r>
                        <a:rPr lang="en-US" sz="2200" dirty="0">
                          <a:effectLst/>
                        </a:rPr>
                        <a:t>A</a:t>
                      </a:r>
                      <a:r>
                        <a:rPr lang="en-US" sz="800" dirty="0">
                          <a:effectLst/>
                        </a:rPr>
                        <a:t> </a:t>
                      </a:r>
                    </a:p>
                    <a:p>
                      <a:pPr marL="0" marR="0" algn="ctr">
                        <a:lnSpc>
                          <a:spcPct val="115000"/>
                        </a:lnSpc>
                        <a:spcBef>
                          <a:spcPts val="0"/>
                        </a:spcBef>
                        <a:spcAft>
                          <a:spcPts val="0"/>
                        </a:spcAft>
                      </a:pPr>
                      <a:r>
                        <a:rPr lang="en-US" sz="800" dirty="0">
                          <a:effectLst/>
                        </a:rPr>
                        <a:t>multi-digit numbers &amp; decimals</a:t>
                      </a:r>
                      <a:endParaRPr lang="en-US" sz="800" dirty="0">
                        <a:effectLst/>
                        <a:latin typeface="Calibri"/>
                        <a:ea typeface="Calibri"/>
                        <a:cs typeface="Times New Roman"/>
                      </a:endParaRPr>
                    </a:p>
                  </a:txBody>
                  <a:tcPr marL="46915" marR="46915" marT="0" marB="0"/>
                </a:tc>
              </a:tr>
            </a:tbl>
          </a:graphicData>
        </a:graphic>
      </p:graphicFrame>
    </p:spTree>
    <p:extLst>
      <p:ext uri="{BB962C8B-B14F-4D97-AF65-F5344CB8AC3E}">
        <p14:creationId xmlns:p14="http://schemas.microsoft.com/office/powerpoint/2010/main" val="4231642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E90830-2734-4FBB-9A12-F00B22012228}" type="slidenum">
              <a:rPr lang="en-US" smtClean="0"/>
              <a:pPr/>
              <a:t>16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81474575"/>
              </p:ext>
            </p:extLst>
          </p:nvPr>
        </p:nvGraphicFramePr>
        <p:xfrm>
          <a:off x="857249" y="4610100"/>
          <a:ext cx="7532007" cy="1000126"/>
        </p:xfrm>
        <a:graphic>
          <a:graphicData uri="http://schemas.openxmlformats.org/drawingml/2006/table">
            <a:tbl>
              <a:tblPr firstRow="1" firstCol="1" bandRow="1"/>
              <a:tblGrid>
                <a:gridCol w="613684"/>
                <a:gridCol w="6918323"/>
              </a:tblGrid>
              <a:tr h="361950">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C</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142875">
                        <a:lnSpc>
                          <a:spcPts val="1425"/>
                        </a:lnSpc>
                        <a:spcBef>
                          <a:spcPts val="750"/>
                        </a:spcBef>
                        <a:spcAft>
                          <a:spcPts val="750"/>
                        </a:spcAft>
                      </a:pPr>
                      <a:r>
                        <a:rPr lang="en-US" sz="1000" dirty="0">
                          <a:solidFill>
                            <a:srgbClr val="464646"/>
                          </a:solidFill>
                          <a:effectLst/>
                          <a:latin typeface="Verdana"/>
                          <a:ea typeface="Times New Roman"/>
                          <a:cs typeface="Times New Roman"/>
                        </a:rPr>
                        <a:t>Development of Conceptual understanding of addition, subtraction, multiplication and division</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088">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P</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142875">
                        <a:lnSpc>
                          <a:spcPts val="1425"/>
                        </a:lnSpc>
                        <a:spcBef>
                          <a:spcPts val="750"/>
                        </a:spcBef>
                        <a:spcAft>
                          <a:spcPts val="750"/>
                        </a:spcAft>
                      </a:pPr>
                      <a:r>
                        <a:rPr lang="en-US" sz="1000">
                          <a:solidFill>
                            <a:srgbClr val="464646"/>
                          </a:solidFill>
                          <a:effectLst/>
                          <a:latin typeface="Verdana"/>
                          <a:ea typeface="Times New Roman"/>
                          <a:cs typeface="Times New Roman"/>
                        </a:rPr>
                        <a:t>Development of Procedures including fact fluency and algorithms</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088">
                <a:tc>
                  <a:txBody>
                    <a:bodyPr/>
                    <a:lstStyle/>
                    <a:p>
                      <a:pPr marL="0" marR="142875" algn="ctr">
                        <a:lnSpc>
                          <a:spcPts val="1425"/>
                        </a:lnSpc>
                        <a:spcBef>
                          <a:spcPts val="750"/>
                        </a:spcBef>
                        <a:spcAft>
                          <a:spcPts val="750"/>
                        </a:spcAft>
                      </a:pPr>
                      <a:r>
                        <a:rPr lang="en-US" sz="1000" b="1">
                          <a:effectLst/>
                          <a:latin typeface="Verdana"/>
                          <a:ea typeface="Times New Roman"/>
                          <a:cs typeface="Times New Roman"/>
                        </a:rPr>
                        <a:t>S</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142875">
                        <a:lnSpc>
                          <a:spcPts val="1425"/>
                        </a:lnSpc>
                        <a:spcBef>
                          <a:spcPts val="750"/>
                        </a:spcBef>
                        <a:spcAft>
                          <a:spcPts val="750"/>
                        </a:spcAft>
                      </a:pPr>
                      <a:r>
                        <a:rPr lang="en-US" sz="1000" dirty="0">
                          <a:solidFill>
                            <a:srgbClr val="464646"/>
                          </a:solidFill>
                          <a:effectLst/>
                          <a:latin typeface="Verdana"/>
                          <a:ea typeface="Times New Roman"/>
                          <a:cs typeface="Times New Roman"/>
                        </a:rPr>
                        <a:t>Expectations of Security of concepts and procedures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89256234"/>
              </p:ext>
            </p:extLst>
          </p:nvPr>
        </p:nvGraphicFramePr>
        <p:xfrm>
          <a:off x="857247" y="1189035"/>
          <a:ext cx="7532008" cy="3154364"/>
        </p:xfrm>
        <a:graphic>
          <a:graphicData uri="http://schemas.openxmlformats.org/drawingml/2006/table">
            <a:tbl>
              <a:tblPr firstRow="1" firstCol="1" bandRow="1"/>
              <a:tblGrid>
                <a:gridCol w="3194045"/>
                <a:gridCol w="497343"/>
                <a:gridCol w="223814"/>
                <a:gridCol w="223814"/>
                <a:gridCol w="580233"/>
                <a:gridCol w="580233"/>
                <a:gridCol w="599574"/>
                <a:gridCol w="223814"/>
                <a:gridCol w="488133"/>
                <a:gridCol w="921005"/>
              </a:tblGrid>
              <a:tr h="315436">
                <a:tc>
                  <a:txBody>
                    <a:bodyPr/>
                    <a:lstStyle/>
                    <a:p>
                      <a:pPr marL="0" marR="142875">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marR="95250" algn="ctr">
                        <a:lnSpc>
                          <a:spcPts val="1425"/>
                        </a:lnSpc>
                        <a:spcBef>
                          <a:spcPts val="750"/>
                        </a:spcBef>
                        <a:spcAft>
                          <a:spcPts val="750"/>
                        </a:spcAft>
                      </a:pPr>
                      <a:r>
                        <a:rPr lang="en-US" sz="1000" b="1">
                          <a:solidFill>
                            <a:srgbClr val="464646"/>
                          </a:solidFill>
                          <a:effectLst/>
                          <a:latin typeface="Verdana"/>
                          <a:ea typeface="Times New Roman"/>
                          <a:cs typeface="Times New Roman"/>
                        </a:rPr>
                        <a:t>K</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95250" marR="95250" algn="ctr">
                        <a:lnSpc>
                          <a:spcPts val="1425"/>
                        </a:lnSpc>
                        <a:spcBef>
                          <a:spcPts val="750"/>
                        </a:spcBef>
                        <a:spcAft>
                          <a:spcPts val="750"/>
                        </a:spcAft>
                      </a:pPr>
                      <a:r>
                        <a:rPr lang="en-US" sz="1000" b="1">
                          <a:solidFill>
                            <a:srgbClr val="464646"/>
                          </a:solidFill>
                          <a:effectLst/>
                          <a:latin typeface="Verdana"/>
                          <a:ea typeface="Times New Roman"/>
                          <a:cs typeface="Times New Roman"/>
                        </a:rPr>
                        <a:t>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95250" marR="95250" algn="ctr">
                        <a:lnSpc>
                          <a:spcPts val="1425"/>
                        </a:lnSpc>
                        <a:spcBef>
                          <a:spcPts val="750"/>
                        </a:spcBef>
                        <a:spcAft>
                          <a:spcPts val="750"/>
                        </a:spcAft>
                      </a:pPr>
                      <a:r>
                        <a:rPr lang="en-US" sz="1000" b="1">
                          <a:solidFill>
                            <a:srgbClr val="464646"/>
                          </a:solidFill>
                          <a:effectLst/>
                          <a:latin typeface="Verdana"/>
                          <a:ea typeface="Times New Roman"/>
                          <a:cs typeface="Times New Roman"/>
                        </a:rPr>
                        <a:t>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marR="95250" algn="ctr">
                        <a:lnSpc>
                          <a:spcPts val="1425"/>
                        </a:lnSpc>
                        <a:spcBef>
                          <a:spcPts val="750"/>
                        </a:spcBef>
                        <a:spcAft>
                          <a:spcPts val="750"/>
                        </a:spcAft>
                      </a:pPr>
                      <a:r>
                        <a:rPr lang="en-US" sz="1000" b="1">
                          <a:solidFill>
                            <a:srgbClr val="464646"/>
                          </a:solidFill>
                          <a:effectLst/>
                          <a:latin typeface="Verdana"/>
                          <a:ea typeface="Times New Roman"/>
                          <a:cs typeface="Times New Roman"/>
                        </a:rPr>
                        <a:t>3</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marR="95250" algn="ctr">
                        <a:lnSpc>
                          <a:spcPts val="1425"/>
                        </a:lnSpc>
                        <a:spcBef>
                          <a:spcPts val="750"/>
                        </a:spcBef>
                        <a:spcAft>
                          <a:spcPts val="750"/>
                        </a:spcAft>
                      </a:pPr>
                      <a:r>
                        <a:rPr lang="en-US" sz="1000" b="1">
                          <a:solidFill>
                            <a:srgbClr val="464646"/>
                          </a:solidFill>
                          <a:effectLst/>
                          <a:latin typeface="Verdana"/>
                          <a:ea typeface="Times New Roman"/>
                          <a:cs typeface="Times New Roman"/>
                        </a:rPr>
                        <a:t>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95250" marR="95250" algn="ctr">
                        <a:lnSpc>
                          <a:spcPts val="1425"/>
                        </a:lnSpc>
                        <a:spcBef>
                          <a:spcPts val="750"/>
                        </a:spcBef>
                        <a:spcAft>
                          <a:spcPts val="750"/>
                        </a:spcAft>
                      </a:pPr>
                      <a:r>
                        <a:rPr lang="en-US" sz="1000" b="1">
                          <a:solidFill>
                            <a:srgbClr val="464646"/>
                          </a:solidFill>
                          <a:effectLst/>
                          <a:latin typeface="Verdana"/>
                          <a:ea typeface="Times New Roman"/>
                          <a:cs typeface="Times New Roman"/>
                        </a:rPr>
                        <a:t>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95250" marR="95250" algn="ctr">
                        <a:lnSpc>
                          <a:spcPts val="1425"/>
                        </a:lnSpc>
                        <a:spcBef>
                          <a:spcPts val="750"/>
                        </a:spcBef>
                        <a:spcAft>
                          <a:spcPts val="750"/>
                        </a:spcAft>
                      </a:pPr>
                      <a:r>
                        <a:rPr lang="en-US" sz="1000" b="1">
                          <a:solidFill>
                            <a:srgbClr val="464646"/>
                          </a:solidFill>
                          <a:effectLst/>
                          <a:latin typeface="Verdana"/>
                          <a:ea typeface="Times New Roman"/>
                          <a:cs typeface="Times New Roman"/>
                        </a:rPr>
                        <a:t>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73">
                <a:tc>
                  <a:txBody>
                    <a:bodyPr/>
                    <a:lstStyle/>
                    <a:p>
                      <a:pPr marL="0" marR="142875">
                        <a:lnSpc>
                          <a:spcPts val="1425"/>
                        </a:lnSpc>
                        <a:spcBef>
                          <a:spcPts val="750"/>
                        </a:spcBef>
                        <a:spcAft>
                          <a:spcPts val="750"/>
                        </a:spcAft>
                      </a:pPr>
                      <a:r>
                        <a:rPr lang="en-US" sz="1000" b="1">
                          <a:solidFill>
                            <a:srgbClr val="464646"/>
                          </a:solidFill>
                          <a:effectLst/>
                          <a:latin typeface="Verdana"/>
                          <a:ea typeface="Times New Roman"/>
                          <a:cs typeface="Times New Roman"/>
                        </a:rPr>
                        <a:t>Whole Number</a:t>
                      </a:r>
                      <a:br>
                        <a:rPr lang="en-US" sz="1000" b="1">
                          <a:solidFill>
                            <a:srgbClr val="464646"/>
                          </a:solidFill>
                          <a:effectLst/>
                          <a:latin typeface="Verdana"/>
                          <a:ea typeface="Times New Roman"/>
                          <a:cs typeface="Times New Roman"/>
                        </a:rPr>
                      </a:br>
                      <a:r>
                        <a:rPr lang="en-US" sz="1000" b="1">
                          <a:solidFill>
                            <a:srgbClr val="464646"/>
                          </a:solidFill>
                          <a:effectLst/>
                          <a:latin typeface="Verdana"/>
                          <a:ea typeface="Times New Roman"/>
                          <a:cs typeface="Times New Roman"/>
                        </a:rPr>
                        <a:t>Addition and Subtraction</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C</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US"/>
                    </a:p>
                  </a:txBody>
                  <a:tcPr/>
                </a:tc>
                <a:tc gridSpan="2">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P</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US"/>
                    </a:p>
                  </a:txBody>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S</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73">
                <a:tc>
                  <a:txBody>
                    <a:bodyPr/>
                    <a:lstStyle/>
                    <a:p>
                      <a:pPr marL="0" marR="142875">
                        <a:lnSpc>
                          <a:spcPts val="1425"/>
                        </a:lnSpc>
                        <a:spcBef>
                          <a:spcPts val="750"/>
                        </a:spcBef>
                        <a:spcAft>
                          <a:spcPts val="750"/>
                        </a:spcAft>
                      </a:pPr>
                      <a:r>
                        <a:rPr lang="en-US" sz="1000" b="1">
                          <a:solidFill>
                            <a:srgbClr val="464646"/>
                          </a:solidFill>
                          <a:effectLst/>
                          <a:latin typeface="Verdana"/>
                          <a:ea typeface="Times New Roman"/>
                          <a:cs typeface="Times New Roman"/>
                        </a:rPr>
                        <a:t>Whole Number Multiplication</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C</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142875" algn="ctr">
                        <a:lnSpc>
                          <a:spcPts val="1425"/>
                        </a:lnSpc>
                        <a:spcBef>
                          <a:spcPts val="750"/>
                        </a:spcBef>
                        <a:spcAft>
                          <a:spcPts val="750"/>
                        </a:spcAft>
                      </a:pPr>
                      <a:r>
                        <a:rPr lang="en-US" sz="1000" b="1">
                          <a:effectLst/>
                          <a:latin typeface="Verdana"/>
                          <a:ea typeface="Times New Roman"/>
                          <a:cs typeface="Times New Roman"/>
                        </a:rPr>
                        <a:t>P</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S</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36">
                <a:tc>
                  <a:txBody>
                    <a:bodyPr/>
                    <a:lstStyle/>
                    <a:p>
                      <a:pPr marL="0" marR="142875">
                        <a:lnSpc>
                          <a:spcPts val="1425"/>
                        </a:lnSpc>
                        <a:spcBef>
                          <a:spcPts val="750"/>
                        </a:spcBef>
                        <a:spcAft>
                          <a:spcPts val="750"/>
                        </a:spcAft>
                      </a:pPr>
                      <a:r>
                        <a:rPr lang="en-US" sz="1000" b="1">
                          <a:solidFill>
                            <a:srgbClr val="464646"/>
                          </a:solidFill>
                          <a:effectLst/>
                          <a:latin typeface="Verdana"/>
                          <a:ea typeface="Times New Roman"/>
                          <a:cs typeface="Times New Roman"/>
                        </a:rPr>
                        <a:t>Whole Number Division</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C</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P</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gridSpan="2">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S</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73">
                <a:tc>
                  <a:txBody>
                    <a:bodyPr/>
                    <a:lstStyle/>
                    <a:p>
                      <a:pPr marL="0" marR="142875">
                        <a:lnSpc>
                          <a:spcPts val="1425"/>
                        </a:lnSpc>
                        <a:spcBef>
                          <a:spcPts val="750"/>
                        </a:spcBef>
                        <a:spcAft>
                          <a:spcPts val="750"/>
                        </a:spcAft>
                      </a:pPr>
                      <a:r>
                        <a:rPr lang="en-US" sz="1000" b="1">
                          <a:solidFill>
                            <a:srgbClr val="464646"/>
                          </a:solidFill>
                          <a:effectLst/>
                          <a:latin typeface="Verdana"/>
                          <a:ea typeface="Times New Roman"/>
                          <a:cs typeface="Times New Roman"/>
                        </a:rPr>
                        <a:t>Fraction and Decimal</a:t>
                      </a:r>
                      <a:br>
                        <a:rPr lang="en-US" sz="1000" b="1">
                          <a:solidFill>
                            <a:srgbClr val="464646"/>
                          </a:solidFill>
                          <a:effectLst/>
                          <a:latin typeface="Verdana"/>
                          <a:ea typeface="Times New Roman"/>
                          <a:cs typeface="Times New Roman"/>
                        </a:rPr>
                      </a:br>
                      <a:r>
                        <a:rPr lang="en-US" sz="1000" b="1">
                          <a:solidFill>
                            <a:srgbClr val="464646"/>
                          </a:solidFill>
                          <a:effectLst/>
                          <a:latin typeface="Verdana"/>
                          <a:ea typeface="Times New Roman"/>
                          <a:cs typeface="Times New Roman"/>
                        </a:rPr>
                        <a:t>Addition and Subtraction</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C</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gridSpan="2">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P</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hMerge="1">
                  <a:txBody>
                    <a:bodyPr/>
                    <a:lstStyle/>
                    <a:p>
                      <a:endParaRPr lang="en-US"/>
                    </a:p>
                  </a:txBody>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S</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30873">
                <a:tc>
                  <a:txBody>
                    <a:bodyPr/>
                    <a:lstStyle/>
                    <a:p>
                      <a:pPr marL="0" marR="142875">
                        <a:lnSpc>
                          <a:spcPts val="1425"/>
                        </a:lnSpc>
                        <a:spcBef>
                          <a:spcPts val="750"/>
                        </a:spcBef>
                        <a:spcAft>
                          <a:spcPts val="750"/>
                        </a:spcAft>
                      </a:pPr>
                      <a:r>
                        <a:rPr lang="en-US" sz="1000" b="1">
                          <a:solidFill>
                            <a:srgbClr val="464646"/>
                          </a:solidFill>
                          <a:effectLst/>
                          <a:latin typeface="Verdana"/>
                          <a:ea typeface="Times New Roman"/>
                          <a:cs typeface="Times New Roman"/>
                        </a:rPr>
                        <a:t>Fraction and Decimal:</a:t>
                      </a:r>
                      <a:br>
                        <a:rPr lang="en-US" sz="1000" b="1">
                          <a:solidFill>
                            <a:srgbClr val="464646"/>
                          </a:solidFill>
                          <a:effectLst/>
                          <a:latin typeface="Verdana"/>
                          <a:ea typeface="Times New Roman"/>
                          <a:cs typeface="Times New Roman"/>
                        </a:rPr>
                      </a:br>
                      <a:r>
                        <a:rPr lang="en-US" sz="1000" b="1">
                          <a:solidFill>
                            <a:srgbClr val="464646"/>
                          </a:solidFill>
                          <a:effectLst/>
                          <a:latin typeface="Verdana"/>
                          <a:ea typeface="Times New Roman"/>
                          <a:cs typeface="Times New Roman"/>
                        </a:rPr>
                        <a:t>Multiplication and Division</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C</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US"/>
                    </a:p>
                  </a:txBody>
                  <a:tcPr/>
                </a:tc>
                <a:tc>
                  <a:txBody>
                    <a:bodyPr/>
                    <a:lstStyle/>
                    <a:p>
                      <a:pPr marL="0" marR="142875" algn="ctr">
                        <a:lnSpc>
                          <a:spcPts val="1425"/>
                        </a:lnSpc>
                        <a:spcBef>
                          <a:spcPts val="750"/>
                        </a:spcBef>
                        <a:spcAft>
                          <a:spcPts val="750"/>
                        </a:spcAft>
                      </a:pPr>
                      <a:r>
                        <a:rPr lang="en-US" sz="1000" b="1">
                          <a:solidFill>
                            <a:srgbClr val="464646"/>
                          </a:solidFill>
                          <a:effectLst/>
                          <a:latin typeface="Verdana"/>
                          <a:ea typeface="Times New Roman"/>
                          <a:cs typeface="Times New Roman"/>
                        </a:rPr>
                        <a:t>P</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142875" algn="ctr">
                        <a:lnSpc>
                          <a:spcPts val="1425"/>
                        </a:lnSpc>
                        <a:spcBef>
                          <a:spcPts val="750"/>
                        </a:spcBef>
                        <a:spcAft>
                          <a:spcPts val="750"/>
                        </a:spcAft>
                      </a:pPr>
                      <a:r>
                        <a:rPr lang="en-US" sz="1000" b="1" dirty="0">
                          <a:solidFill>
                            <a:srgbClr val="464646"/>
                          </a:solidFill>
                          <a:effectLst/>
                          <a:latin typeface="Verdana"/>
                          <a:ea typeface="Times New Roman"/>
                          <a:cs typeface="Times New Roman"/>
                        </a:rPr>
                        <a:t>S</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820263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E90830-2734-4FBB-9A12-F00B22012228}" type="slidenum">
              <a:rPr lang="en-US" smtClean="0"/>
              <a:pPr/>
              <a:t>17</a:t>
            </a:fld>
            <a:endParaRPr lang="en-US" dirty="0"/>
          </a:p>
        </p:txBody>
      </p:sp>
      <p:sp>
        <p:nvSpPr>
          <p:cNvPr id="3" name="Rectangle 2"/>
          <p:cNvSpPr/>
          <p:nvPr/>
        </p:nvSpPr>
        <p:spPr>
          <a:xfrm>
            <a:off x="275771" y="874180"/>
            <a:ext cx="8621486" cy="646331"/>
          </a:xfrm>
          <a:prstGeom prst="rect">
            <a:avLst/>
          </a:prstGeom>
        </p:spPr>
        <p:txBody>
          <a:bodyPr wrap="square">
            <a:spAutoFit/>
          </a:bodyPr>
          <a:lstStyle/>
          <a:p>
            <a:pPr algn="ctr"/>
            <a:r>
              <a:rPr lang="en-US" sz="3600" b="1" dirty="0" smtClean="0">
                <a:solidFill>
                  <a:schemeClr val="tx2">
                    <a:lumMod val="75000"/>
                  </a:schemeClr>
                </a:solidFill>
              </a:rPr>
              <a:t>Planning Note Taker</a:t>
            </a:r>
            <a:endParaRPr lang="en-US" sz="3600" b="1" dirty="0">
              <a:solidFill>
                <a:schemeClr val="tx2">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55063891"/>
              </p:ext>
            </p:extLst>
          </p:nvPr>
        </p:nvGraphicFramePr>
        <p:xfrm>
          <a:off x="1009647" y="1520511"/>
          <a:ext cx="7448553" cy="4098925"/>
        </p:xfrm>
        <a:graphic>
          <a:graphicData uri="http://schemas.openxmlformats.org/drawingml/2006/table">
            <a:tbl>
              <a:tblPr firstRow="1" firstCol="1" bandRow="1"/>
              <a:tblGrid>
                <a:gridCol w="827617"/>
                <a:gridCol w="827617"/>
                <a:gridCol w="827617"/>
                <a:gridCol w="827617"/>
                <a:gridCol w="827617"/>
                <a:gridCol w="827617"/>
                <a:gridCol w="827617"/>
                <a:gridCol w="827617"/>
                <a:gridCol w="827617"/>
              </a:tblGrid>
              <a:tr h="1395085">
                <a:tc gridSpan="3">
                  <a:txBody>
                    <a:bodyPr/>
                    <a:lstStyle/>
                    <a:p>
                      <a:pPr marL="0" marR="0">
                        <a:lnSpc>
                          <a:spcPct val="115000"/>
                        </a:lnSpc>
                        <a:spcBef>
                          <a:spcPts val="0"/>
                        </a:spcBef>
                        <a:spcAft>
                          <a:spcPts val="0"/>
                        </a:spcAft>
                      </a:pPr>
                      <a:r>
                        <a:rPr lang="en-US" sz="800">
                          <a:effectLst/>
                          <a:latin typeface="Comic Sans MS"/>
                          <a:ea typeface="Calibri"/>
                          <a:cs typeface="Times New Roman"/>
                        </a:rPr>
                        <a:t>Phase 1: Descriptors</a:t>
                      </a:r>
                      <a:endParaRPr lang="en-US" sz="700">
                        <a:effectLst/>
                        <a:latin typeface="Calibri"/>
                        <a:ea typeface="Calibri"/>
                        <a:cs typeface="Times New Roman"/>
                      </a:endParaRPr>
                    </a:p>
                  </a:txBody>
                  <a:tcPr marL="43647" marR="436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800">
                          <a:effectLst/>
                          <a:latin typeface="Comic Sans MS"/>
                          <a:ea typeface="Calibri"/>
                          <a:cs typeface="Times New Roman"/>
                        </a:rPr>
                        <a:t>Phase 2: Descriptors</a:t>
                      </a:r>
                      <a:endParaRPr lang="en-US" sz="700">
                        <a:effectLst/>
                        <a:latin typeface="Calibri"/>
                        <a:ea typeface="Calibri"/>
                        <a:cs typeface="Times New Roman"/>
                      </a:endParaRPr>
                    </a:p>
                  </a:txBody>
                  <a:tcPr marL="43647" marR="436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800">
                          <a:effectLst/>
                          <a:latin typeface="Comic Sans MS"/>
                          <a:ea typeface="Calibri"/>
                          <a:cs typeface="Times New Roman"/>
                        </a:rPr>
                        <a:t>Phase 3: Descriptors</a:t>
                      </a:r>
                      <a:endParaRPr lang="en-US" sz="700">
                        <a:effectLst/>
                        <a:latin typeface="Calibri"/>
                        <a:ea typeface="Calibri"/>
                        <a:cs typeface="Times New Roman"/>
                      </a:endParaRPr>
                    </a:p>
                  </a:txBody>
                  <a:tcPr marL="43647" marR="436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8059">
                <a:tc gridSpan="9">
                  <a:txBody>
                    <a:bodyPr/>
                    <a:lstStyle/>
                    <a:p>
                      <a:pPr marL="0" marR="0" algn="ctr">
                        <a:lnSpc>
                          <a:spcPct val="115000"/>
                        </a:lnSpc>
                        <a:spcBef>
                          <a:spcPts val="0"/>
                        </a:spcBef>
                        <a:spcAft>
                          <a:spcPts val="0"/>
                        </a:spcAft>
                      </a:pPr>
                      <a:r>
                        <a:rPr lang="en-US" sz="900">
                          <a:effectLst/>
                          <a:latin typeface="Comic Sans MS"/>
                          <a:ea typeface="Calibri"/>
                          <a:cs typeface="Times New Roman"/>
                        </a:rPr>
                        <a:t>How are you going to assess which phase students are in?</a:t>
                      </a:r>
                      <a:endParaRPr lang="en-US" sz="700">
                        <a:effectLst/>
                        <a:latin typeface="Calibri"/>
                        <a:ea typeface="Calibri"/>
                        <a:cs typeface="Times New Roman"/>
                      </a:endParaRPr>
                    </a:p>
                    <a:p>
                      <a:pPr marL="0" marR="0" algn="ctr">
                        <a:lnSpc>
                          <a:spcPct val="115000"/>
                        </a:lnSpc>
                        <a:spcBef>
                          <a:spcPts val="0"/>
                        </a:spcBef>
                        <a:spcAft>
                          <a:spcPts val="0"/>
                        </a:spcAft>
                      </a:pPr>
                      <a:r>
                        <a:rPr lang="en-US" sz="500">
                          <a:effectLst/>
                          <a:latin typeface="Comic Sans MS"/>
                          <a:ea typeface="Calibri"/>
                          <a:cs typeface="Times New Roman"/>
                        </a:rPr>
                        <a:t> </a:t>
                      </a:r>
                      <a:endParaRPr lang="en-US" sz="700">
                        <a:effectLst/>
                        <a:latin typeface="Calibri"/>
                        <a:ea typeface="Calibri"/>
                        <a:cs typeface="Times New Roman"/>
                      </a:endParaRPr>
                    </a:p>
                  </a:txBody>
                  <a:tcPr marL="43647" marR="43647"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15781">
                <a:tc>
                  <a:txBody>
                    <a:bodyPr/>
                    <a:lstStyle/>
                    <a:p>
                      <a:pPr marL="0" marR="0">
                        <a:lnSpc>
                          <a:spcPct val="115000"/>
                        </a:lnSpc>
                        <a:spcBef>
                          <a:spcPts val="0"/>
                        </a:spcBef>
                        <a:spcAft>
                          <a:spcPts val="0"/>
                        </a:spcAft>
                      </a:pPr>
                      <a:r>
                        <a:rPr lang="en-US" sz="600">
                          <a:effectLst/>
                          <a:latin typeface="Comic Sans MS"/>
                          <a:ea typeface="Calibri"/>
                          <a:cs typeface="Times New Roman"/>
                        </a:rPr>
                        <a:t>How are you going to identify when a student is ready to move to the next phase?  How frequently?</a:t>
                      </a:r>
                      <a:endParaRPr lang="en-US" sz="700">
                        <a:effectLst/>
                        <a:latin typeface="Calibri"/>
                        <a:ea typeface="Calibri"/>
                        <a:cs typeface="Times New Roman"/>
                      </a:endParaRPr>
                    </a:p>
                    <a:p>
                      <a:pPr marL="71755" marR="71755" algn="ctr">
                        <a:lnSpc>
                          <a:spcPct val="115000"/>
                        </a:lnSpc>
                        <a:spcBef>
                          <a:spcPts val="0"/>
                        </a:spcBef>
                        <a:spcAft>
                          <a:spcPts val="0"/>
                        </a:spcAft>
                      </a:pPr>
                      <a:r>
                        <a:rPr lang="en-US" sz="500">
                          <a:effectLst/>
                          <a:latin typeface="Comic Sans MS"/>
                          <a:ea typeface="Calibri"/>
                          <a:cs typeface="Times New Roman"/>
                        </a:rPr>
                        <a:t> </a:t>
                      </a:r>
                      <a:endParaRPr lang="en-US" sz="700">
                        <a:effectLst/>
                        <a:latin typeface="Calibri"/>
                        <a:ea typeface="Calibri"/>
                        <a:cs typeface="Times New Roman"/>
                      </a:endParaRPr>
                    </a:p>
                  </a:txBody>
                  <a:tcPr marL="43647" marR="43647" marT="0" marB="0" vert="vert27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a:effectLst/>
                          <a:latin typeface="Comic Sans MS"/>
                          <a:ea typeface="Calibri"/>
                          <a:cs typeface="Times New Roman"/>
                        </a:rPr>
                        <a:t>Where in your mathematical block are you going to build in instruction for students in their phase?</a:t>
                      </a:r>
                      <a:endParaRPr lang="en-US" sz="700">
                        <a:effectLst/>
                        <a:latin typeface="Calibri"/>
                        <a:ea typeface="Calibri"/>
                        <a:cs typeface="Times New Roman"/>
                      </a:endParaRPr>
                    </a:p>
                    <a:p>
                      <a:pPr marL="71755" marR="71755" algn="ctr">
                        <a:lnSpc>
                          <a:spcPct val="115000"/>
                        </a:lnSpc>
                        <a:spcBef>
                          <a:spcPts val="0"/>
                        </a:spcBef>
                        <a:spcAft>
                          <a:spcPts val="0"/>
                        </a:spcAft>
                      </a:pPr>
                      <a:r>
                        <a:rPr lang="en-US" sz="500">
                          <a:effectLst/>
                          <a:latin typeface="Comic Sans MS"/>
                          <a:ea typeface="Calibri"/>
                          <a:cs typeface="Times New Roman"/>
                        </a:rPr>
                        <a:t> </a:t>
                      </a:r>
                      <a:endParaRPr lang="en-US" sz="700">
                        <a:effectLst/>
                        <a:latin typeface="Calibri"/>
                        <a:ea typeface="Calibri"/>
                        <a:cs typeface="Times New Roman"/>
                      </a:endParaRPr>
                    </a:p>
                  </a:txBody>
                  <a:tcPr marL="43647" marR="436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a:effectLst/>
                          <a:latin typeface="Comic Sans MS"/>
                          <a:ea typeface="Calibri"/>
                          <a:cs typeface="Times New Roman"/>
                        </a:rPr>
                        <a:t>What will instruction look like in this phase (materials, activities, etc.)?</a:t>
                      </a:r>
                      <a:endParaRPr lang="en-US" sz="700">
                        <a:effectLst/>
                        <a:latin typeface="Calibri"/>
                        <a:ea typeface="Calibri"/>
                        <a:cs typeface="Times New Roman"/>
                      </a:endParaRPr>
                    </a:p>
                    <a:p>
                      <a:pPr marL="71755" marR="71755" algn="ctr">
                        <a:lnSpc>
                          <a:spcPct val="115000"/>
                        </a:lnSpc>
                        <a:spcBef>
                          <a:spcPts val="0"/>
                        </a:spcBef>
                        <a:spcAft>
                          <a:spcPts val="0"/>
                        </a:spcAft>
                      </a:pPr>
                      <a:r>
                        <a:rPr lang="en-US" sz="500">
                          <a:effectLst/>
                          <a:latin typeface="Comic Sans MS"/>
                          <a:ea typeface="Calibri"/>
                          <a:cs typeface="Times New Roman"/>
                        </a:rPr>
                        <a:t> </a:t>
                      </a:r>
                      <a:endParaRPr lang="en-US" sz="700">
                        <a:effectLst/>
                        <a:latin typeface="Calibri"/>
                        <a:ea typeface="Calibri"/>
                        <a:cs typeface="Times New Roman"/>
                      </a:endParaRPr>
                    </a:p>
                  </a:txBody>
                  <a:tcPr marL="43647" marR="43647" marT="0" marB="0" vert="vert27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a:effectLst/>
                          <a:latin typeface="Comic Sans MS"/>
                          <a:ea typeface="Calibri"/>
                          <a:cs typeface="Times New Roman"/>
                        </a:rPr>
                        <a:t>How are you going to identify when a student is ready to move to the next phase?  How frequently?</a:t>
                      </a:r>
                      <a:endParaRPr lang="en-US" sz="700">
                        <a:effectLst/>
                        <a:latin typeface="Calibri"/>
                        <a:ea typeface="Calibri"/>
                        <a:cs typeface="Times New Roman"/>
                      </a:endParaRPr>
                    </a:p>
                    <a:p>
                      <a:pPr marL="71755" marR="71755" algn="ctr">
                        <a:lnSpc>
                          <a:spcPct val="115000"/>
                        </a:lnSpc>
                        <a:spcBef>
                          <a:spcPts val="0"/>
                        </a:spcBef>
                        <a:spcAft>
                          <a:spcPts val="0"/>
                        </a:spcAft>
                      </a:pPr>
                      <a:r>
                        <a:rPr lang="en-US" sz="500">
                          <a:effectLst/>
                          <a:latin typeface="Comic Sans MS"/>
                          <a:ea typeface="Calibri"/>
                          <a:cs typeface="Times New Roman"/>
                        </a:rPr>
                        <a:t> </a:t>
                      </a:r>
                      <a:endParaRPr lang="en-US" sz="700">
                        <a:effectLst/>
                        <a:latin typeface="Calibri"/>
                        <a:ea typeface="Calibri"/>
                        <a:cs typeface="Times New Roman"/>
                      </a:endParaRPr>
                    </a:p>
                  </a:txBody>
                  <a:tcPr marL="43647" marR="43647" marT="0" marB="0" vert="vert27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600">
                          <a:effectLst/>
                          <a:latin typeface="Comic Sans MS"/>
                          <a:ea typeface="Calibri"/>
                          <a:cs typeface="Times New Roman"/>
                        </a:rPr>
                        <a:t>Where in your mathematical block are you going to build in instruction for students in their phase?</a:t>
                      </a:r>
                      <a:endParaRPr lang="en-US" sz="700">
                        <a:effectLst/>
                        <a:latin typeface="Calibri"/>
                        <a:ea typeface="Calibri"/>
                        <a:cs typeface="Times New Roman"/>
                      </a:endParaRPr>
                    </a:p>
                    <a:p>
                      <a:pPr marL="71755" marR="71755" algn="ctr">
                        <a:lnSpc>
                          <a:spcPct val="115000"/>
                        </a:lnSpc>
                        <a:spcBef>
                          <a:spcPts val="0"/>
                        </a:spcBef>
                        <a:spcAft>
                          <a:spcPts val="0"/>
                        </a:spcAft>
                      </a:pPr>
                      <a:r>
                        <a:rPr lang="en-US" sz="500">
                          <a:effectLst/>
                          <a:latin typeface="Comic Sans MS"/>
                          <a:ea typeface="Calibri"/>
                          <a:cs typeface="Times New Roman"/>
                        </a:rPr>
                        <a:t> </a:t>
                      </a:r>
                      <a:endParaRPr lang="en-US" sz="700">
                        <a:effectLst/>
                        <a:latin typeface="Calibri"/>
                        <a:ea typeface="Calibri"/>
                        <a:cs typeface="Times New Roman"/>
                      </a:endParaRPr>
                    </a:p>
                  </a:txBody>
                  <a:tcPr marL="43647" marR="436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600">
                          <a:effectLst/>
                          <a:latin typeface="Comic Sans MS"/>
                          <a:ea typeface="Calibri"/>
                          <a:cs typeface="Times New Roman"/>
                        </a:rPr>
                        <a:t>What will instruction look like in this phase (materials, activities, etc.)?</a:t>
                      </a:r>
                      <a:endParaRPr lang="en-US" sz="700">
                        <a:effectLst/>
                        <a:latin typeface="Calibri"/>
                        <a:ea typeface="Calibri"/>
                        <a:cs typeface="Times New Roman"/>
                      </a:endParaRPr>
                    </a:p>
                    <a:p>
                      <a:pPr marL="71755" marR="71755" algn="ctr">
                        <a:lnSpc>
                          <a:spcPct val="115000"/>
                        </a:lnSpc>
                        <a:spcBef>
                          <a:spcPts val="0"/>
                        </a:spcBef>
                        <a:spcAft>
                          <a:spcPts val="0"/>
                        </a:spcAft>
                      </a:pPr>
                      <a:r>
                        <a:rPr lang="en-US" sz="500">
                          <a:effectLst/>
                          <a:latin typeface="Comic Sans MS"/>
                          <a:ea typeface="Calibri"/>
                          <a:cs typeface="Times New Roman"/>
                        </a:rPr>
                        <a:t> </a:t>
                      </a:r>
                      <a:endParaRPr lang="en-US" sz="700">
                        <a:effectLst/>
                        <a:latin typeface="Calibri"/>
                        <a:ea typeface="Calibri"/>
                        <a:cs typeface="Times New Roman"/>
                      </a:endParaRPr>
                    </a:p>
                  </a:txBody>
                  <a:tcPr marL="43647" marR="43647" marT="0" marB="0" vert="vert27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600">
                          <a:effectLst/>
                          <a:latin typeface="Comic Sans MS"/>
                          <a:ea typeface="Calibri"/>
                          <a:cs typeface="Times New Roman"/>
                        </a:rPr>
                        <a:t>How are you going to identify when a student is ready to move to the next phase?  How frequently?</a:t>
                      </a:r>
                      <a:endParaRPr lang="en-US" sz="700">
                        <a:effectLst/>
                        <a:latin typeface="Calibri"/>
                        <a:ea typeface="Calibri"/>
                        <a:cs typeface="Times New Roman"/>
                      </a:endParaRPr>
                    </a:p>
                    <a:p>
                      <a:pPr marL="71755" marR="71755" algn="ctr">
                        <a:lnSpc>
                          <a:spcPct val="115000"/>
                        </a:lnSpc>
                        <a:spcBef>
                          <a:spcPts val="0"/>
                        </a:spcBef>
                        <a:spcAft>
                          <a:spcPts val="0"/>
                        </a:spcAft>
                      </a:pPr>
                      <a:r>
                        <a:rPr lang="en-US" sz="500">
                          <a:effectLst/>
                          <a:latin typeface="Comic Sans MS"/>
                          <a:ea typeface="Calibri"/>
                          <a:cs typeface="Times New Roman"/>
                        </a:rPr>
                        <a:t> </a:t>
                      </a:r>
                      <a:endParaRPr lang="en-US" sz="700">
                        <a:effectLst/>
                        <a:latin typeface="Calibri"/>
                        <a:ea typeface="Calibri"/>
                        <a:cs typeface="Times New Roman"/>
                      </a:endParaRPr>
                    </a:p>
                  </a:txBody>
                  <a:tcPr marL="43647" marR="43647" marT="0" marB="0" vert="vert27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a:effectLst/>
                          <a:latin typeface="Comic Sans MS"/>
                          <a:ea typeface="Calibri"/>
                          <a:cs typeface="Times New Roman"/>
                        </a:rPr>
                        <a:t>Where in your mathematical block are you going to build in instruction for students in their phase?</a:t>
                      </a:r>
                      <a:endParaRPr lang="en-US" sz="700">
                        <a:effectLst/>
                        <a:latin typeface="Calibri"/>
                        <a:ea typeface="Calibri"/>
                        <a:cs typeface="Times New Roman"/>
                      </a:endParaRPr>
                    </a:p>
                    <a:p>
                      <a:pPr marL="71755" marR="71755" algn="ctr">
                        <a:lnSpc>
                          <a:spcPct val="115000"/>
                        </a:lnSpc>
                        <a:spcBef>
                          <a:spcPts val="0"/>
                        </a:spcBef>
                        <a:spcAft>
                          <a:spcPts val="0"/>
                        </a:spcAft>
                      </a:pPr>
                      <a:r>
                        <a:rPr lang="en-US" sz="500">
                          <a:effectLst/>
                          <a:latin typeface="Comic Sans MS"/>
                          <a:ea typeface="Calibri"/>
                          <a:cs typeface="Times New Roman"/>
                        </a:rPr>
                        <a:t> </a:t>
                      </a:r>
                      <a:endParaRPr lang="en-US" sz="700">
                        <a:effectLst/>
                        <a:latin typeface="Calibri"/>
                        <a:ea typeface="Calibri"/>
                        <a:cs typeface="Times New Roman"/>
                      </a:endParaRPr>
                    </a:p>
                  </a:txBody>
                  <a:tcPr marL="43647" marR="4364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effectLst/>
                          <a:latin typeface="Comic Sans MS"/>
                          <a:ea typeface="Calibri"/>
                          <a:cs typeface="Times New Roman"/>
                        </a:rPr>
                        <a:t>What will instruction look like in this phase (materials, activities, etc.)?</a:t>
                      </a:r>
                      <a:endParaRPr lang="en-US" sz="700" dirty="0">
                        <a:effectLst/>
                        <a:latin typeface="Calibri"/>
                        <a:ea typeface="Calibri"/>
                        <a:cs typeface="Times New Roman"/>
                      </a:endParaRPr>
                    </a:p>
                    <a:p>
                      <a:pPr marL="71755" marR="71755" algn="ctr">
                        <a:lnSpc>
                          <a:spcPct val="115000"/>
                        </a:lnSpc>
                        <a:spcBef>
                          <a:spcPts val="0"/>
                        </a:spcBef>
                        <a:spcAft>
                          <a:spcPts val="0"/>
                        </a:spcAft>
                      </a:pPr>
                      <a:r>
                        <a:rPr lang="en-US" sz="500" dirty="0">
                          <a:effectLst/>
                          <a:latin typeface="Comic Sans MS"/>
                          <a:ea typeface="Calibri"/>
                          <a:cs typeface="Times New Roman"/>
                        </a:rPr>
                        <a:t> </a:t>
                      </a:r>
                      <a:endParaRPr lang="en-US" sz="700" dirty="0">
                        <a:effectLst/>
                        <a:latin typeface="Calibri"/>
                        <a:ea typeface="Calibri"/>
                        <a:cs typeface="Times New Roman"/>
                      </a:endParaRPr>
                    </a:p>
                  </a:txBody>
                  <a:tcPr marL="43647" marR="43647" marT="0" marB="0" vert="vert27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5677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E90830-2734-4FBB-9A12-F00B22012228}" type="slidenum">
              <a:rPr lang="en-US" smtClean="0"/>
              <a:pPr/>
              <a:t>18</a:t>
            </a:fld>
            <a:endParaRPr lang="en-US" dirty="0"/>
          </a:p>
        </p:txBody>
      </p:sp>
      <p:sp>
        <p:nvSpPr>
          <p:cNvPr id="3" name="Rectangle 2"/>
          <p:cNvSpPr/>
          <p:nvPr/>
        </p:nvSpPr>
        <p:spPr>
          <a:xfrm>
            <a:off x="261255" y="827314"/>
            <a:ext cx="8425543" cy="2646878"/>
          </a:xfrm>
          <a:prstGeom prst="rect">
            <a:avLst/>
          </a:prstGeom>
        </p:spPr>
        <p:txBody>
          <a:bodyPr wrap="square">
            <a:spAutoFit/>
          </a:bodyPr>
          <a:lstStyle/>
          <a:p>
            <a:pPr algn="ctr"/>
            <a:r>
              <a:rPr lang="en-US" sz="4000" b="1" dirty="0" smtClean="0">
                <a:solidFill>
                  <a:schemeClr val="tx2">
                    <a:lumMod val="75000"/>
                  </a:schemeClr>
                </a:solidFill>
              </a:rPr>
              <a:t>Stop and Jot Exit Ticket</a:t>
            </a:r>
          </a:p>
          <a:p>
            <a:pPr algn="ctr"/>
            <a:endParaRPr lang="en-US" sz="1100" b="1" dirty="0" smtClean="0">
              <a:solidFill>
                <a:schemeClr val="tx2">
                  <a:lumMod val="75000"/>
                </a:schemeClr>
              </a:solidFill>
            </a:endParaRPr>
          </a:p>
          <a:p>
            <a:pPr algn="ctr"/>
            <a:r>
              <a:rPr lang="en-US" sz="3200" b="1" dirty="0"/>
              <a:t/>
            </a:r>
            <a:br>
              <a:rPr lang="en-US" sz="3200" b="1" dirty="0"/>
            </a:br>
            <a:endParaRPr lang="en-US" sz="3200" b="1" dirty="0" smtClean="0"/>
          </a:p>
          <a:p>
            <a:pPr marL="171450" indent="-171450" algn="ctr">
              <a:buFont typeface="Arial" pitchFamily="34" charset="0"/>
              <a:buChar char="•"/>
            </a:pPr>
            <a:endParaRPr lang="en-US" sz="1100" dirty="0" smtClean="0"/>
          </a:p>
          <a:p>
            <a:pPr algn="ctr"/>
            <a:endParaRPr lang="en-US" sz="4000" b="1" dirty="0">
              <a:solidFill>
                <a:schemeClr val="tx2">
                  <a:lumMod val="75000"/>
                </a:schemeClr>
              </a:solidFill>
            </a:endParaRPr>
          </a:p>
        </p:txBody>
      </p:sp>
      <p:sp>
        <p:nvSpPr>
          <p:cNvPr id="5" name="Rectangle 1"/>
          <p:cNvSpPr>
            <a:spLocks noChangeArrowheads="1"/>
          </p:cNvSpPr>
          <p:nvPr/>
        </p:nvSpPr>
        <p:spPr bwMode="auto">
          <a:xfrm>
            <a:off x="1326754" y="1479490"/>
            <a:ext cx="62945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2000" dirty="0"/>
              <a:t>Stop and Jot:  Instruction about Computational Procedures</a:t>
            </a:r>
          </a:p>
        </p:txBody>
      </p:sp>
      <p:graphicFrame>
        <p:nvGraphicFramePr>
          <p:cNvPr id="8" name="Table 7"/>
          <p:cNvGraphicFramePr>
            <a:graphicFrameLocks noGrp="1"/>
          </p:cNvGraphicFramePr>
          <p:nvPr/>
        </p:nvGraphicFramePr>
        <p:xfrm>
          <a:off x="1716662" y="1879600"/>
          <a:ext cx="5710676" cy="3952876"/>
        </p:xfrm>
        <a:graphic>
          <a:graphicData uri="http://schemas.openxmlformats.org/drawingml/2006/table">
            <a:tbl>
              <a:tblPr firstRow="1" firstCol="1" bandRow="1"/>
              <a:tblGrid>
                <a:gridCol w="1739582"/>
                <a:gridCol w="1985547"/>
                <a:gridCol w="1985547"/>
              </a:tblGrid>
              <a:tr h="988219">
                <a:tc>
                  <a:txBody>
                    <a:bodyPr/>
                    <a:lstStyle/>
                    <a:p>
                      <a:pPr marL="0" marR="0" algn="ctr">
                        <a:lnSpc>
                          <a:spcPct val="115000"/>
                        </a:lnSpc>
                        <a:spcBef>
                          <a:spcPts val="0"/>
                        </a:spcBef>
                        <a:spcAft>
                          <a:spcPts val="0"/>
                        </a:spcAft>
                      </a:pPr>
                      <a:r>
                        <a:rPr lang="en-US" sz="700" dirty="0">
                          <a:effectLst/>
                          <a:latin typeface="Calibri"/>
                          <a:ea typeface="Calibri"/>
                          <a:cs typeface="Times New Roman"/>
                        </a:rPr>
                        <a:t>Whole class discussions can help students use computational procedures in accurate and efficient ways.</a:t>
                      </a:r>
                    </a:p>
                    <a:p>
                      <a:pPr marL="0" marR="0" algn="ctr">
                        <a:lnSpc>
                          <a:spcPct val="115000"/>
                        </a:lnSpc>
                        <a:spcBef>
                          <a:spcPts val="0"/>
                        </a:spcBef>
                        <a:spcAft>
                          <a:spcPts val="0"/>
                        </a:spcAft>
                      </a:pPr>
                      <a:r>
                        <a:rPr lang="en-US" sz="700" dirty="0">
                          <a:effectLst/>
                          <a:latin typeface="Calibri"/>
                          <a:ea typeface="Calibri"/>
                          <a:cs typeface="Times New Roman"/>
                        </a:rPr>
                        <a:t> </a:t>
                      </a:r>
                    </a:p>
                  </a:txBody>
                  <a:tcPr marL="42777" marR="42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a:ea typeface="Calibri"/>
                          <a:cs typeface="Times New Roman"/>
                        </a:rPr>
                        <a:t> </a:t>
                      </a:r>
                    </a:p>
                  </a:txBody>
                  <a:tcPr marL="42777" marR="4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a:ea typeface="Calibri"/>
                          <a:cs typeface="Times New Roman"/>
                        </a:rPr>
                        <a:t> </a:t>
                      </a:r>
                    </a:p>
                  </a:txBody>
                  <a:tcPr marL="42777" marR="4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219">
                <a:tc>
                  <a:txBody>
                    <a:bodyPr/>
                    <a:lstStyle/>
                    <a:p>
                      <a:pPr marL="0" marR="0" algn="ctr">
                        <a:lnSpc>
                          <a:spcPct val="115000"/>
                        </a:lnSpc>
                        <a:spcBef>
                          <a:spcPts val="0"/>
                        </a:spcBef>
                        <a:spcAft>
                          <a:spcPts val="0"/>
                        </a:spcAft>
                      </a:pPr>
                      <a:r>
                        <a:rPr lang="en-US" sz="700">
                          <a:effectLst/>
                          <a:latin typeface="Calibri"/>
                          <a:ea typeface="Calibri"/>
                          <a:cs typeface="Times New Roman"/>
                        </a:rPr>
                        <a:t>Discussion can help students build connections between procedures and their underlying concepts.</a:t>
                      </a:r>
                    </a:p>
                    <a:p>
                      <a:pPr marL="0" marR="0" algn="ctr">
                        <a:lnSpc>
                          <a:spcPct val="115000"/>
                        </a:lnSpc>
                        <a:spcBef>
                          <a:spcPts val="0"/>
                        </a:spcBef>
                        <a:spcAft>
                          <a:spcPts val="0"/>
                        </a:spcAft>
                      </a:pPr>
                      <a:r>
                        <a:rPr lang="en-US" sz="700">
                          <a:effectLst/>
                          <a:latin typeface="Calibri"/>
                          <a:ea typeface="Calibri"/>
                          <a:cs typeface="Times New Roman"/>
                        </a:rPr>
                        <a:t> </a:t>
                      </a:r>
                    </a:p>
                  </a:txBody>
                  <a:tcPr marL="42777" marR="42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a:ea typeface="Calibri"/>
                          <a:cs typeface="Times New Roman"/>
                        </a:rPr>
                        <a:t> </a:t>
                      </a:r>
                    </a:p>
                  </a:txBody>
                  <a:tcPr marL="42777" marR="4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a:ea typeface="Calibri"/>
                          <a:cs typeface="Times New Roman"/>
                        </a:rPr>
                        <a:t> </a:t>
                      </a:r>
                    </a:p>
                  </a:txBody>
                  <a:tcPr marL="42777" marR="4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219">
                <a:tc>
                  <a:txBody>
                    <a:bodyPr/>
                    <a:lstStyle/>
                    <a:p>
                      <a:pPr marL="0" marR="0" algn="ctr">
                        <a:lnSpc>
                          <a:spcPct val="115000"/>
                        </a:lnSpc>
                        <a:spcBef>
                          <a:spcPts val="0"/>
                        </a:spcBef>
                        <a:spcAft>
                          <a:spcPts val="0"/>
                        </a:spcAft>
                      </a:pPr>
                      <a:r>
                        <a:rPr lang="en-US" sz="700">
                          <a:effectLst/>
                          <a:latin typeface="Calibri"/>
                          <a:ea typeface="Calibri"/>
                          <a:cs typeface="Times New Roman"/>
                        </a:rPr>
                        <a:t>Classroom discussions can help students think of computational skills as tools that can be used to solve a wide variety of problems.</a:t>
                      </a:r>
                    </a:p>
                    <a:p>
                      <a:pPr marL="0" marR="0" algn="ctr">
                        <a:lnSpc>
                          <a:spcPct val="115000"/>
                        </a:lnSpc>
                        <a:spcBef>
                          <a:spcPts val="0"/>
                        </a:spcBef>
                        <a:spcAft>
                          <a:spcPts val="0"/>
                        </a:spcAft>
                      </a:pPr>
                      <a:r>
                        <a:rPr lang="en-US" sz="700">
                          <a:effectLst/>
                          <a:latin typeface="Calibri"/>
                          <a:ea typeface="Calibri"/>
                          <a:cs typeface="Times New Roman"/>
                        </a:rPr>
                        <a:t> </a:t>
                      </a:r>
                    </a:p>
                  </a:txBody>
                  <a:tcPr marL="42777" marR="42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a:ea typeface="Calibri"/>
                          <a:cs typeface="Times New Roman"/>
                        </a:rPr>
                        <a:t> </a:t>
                      </a:r>
                    </a:p>
                  </a:txBody>
                  <a:tcPr marL="42777" marR="4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a:ea typeface="Calibri"/>
                          <a:cs typeface="Times New Roman"/>
                        </a:rPr>
                        <a:t> </a:t>
                      </a:r>
                    </a:p>
                  </a:txBody>
                  <a:tcPr marL="42777" marR="4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219">
                <a:tc>
                  <a:txBody>
                    <a:bodyPr/>
                    <a:lstStyle/>
                    <a:p>
                      <a:pPr marL="0" marR="0" algn="ctr">
                        <a:lnSpc>
                          <a:spcPct val="115000"/>
                        </a:lnSpc>
                        <a:spcBef>
                          <a:spcPts val="0"/>
                        </a:spcBef>
                        <a:spcAft>
                          <a:spcPts val="0"/>
                        </a:spcAft>
                      </a:pPr>
                      <a:r>
                        <a:rPr lang="en-US" sz="700">
                          <a:effectLst/>
                          <a:latin typeface="Calibri"/>
                          <a:ea typeface="Calibri"/>
                          <a:cs typeface="Times New Roman"/>
                        </a:rPr>
                        <a:t>Learning based on memorization is often forgotten and not readily transferred.</a:t>
                      </a:r>
                    </a:p>
                    <a:p>
                      <a:pPr marL="0" marR="0" algn="ctr">
                        <a:lnSpc>
                          <a:spcPct val="115000"/>
                        </a:lnSpc>
                        <a:spcBef>
                          <a:spcPts val="0"/>
                        </a:spcBef>
                        <a:spcAft>
                          <a:spcPts val="0"/>
                        </a:spcAft>
                      </a:pPr>
                      <a:r>
                        <a:rPr lang="en-US" sz="700">
                          <a:effectLst/>
                          <a:latin typeface="Calibri"/>
                          <a:ea typeface="Calibri"/>
                          <a:cs typeface="Times New Roman"/>
                        </a:rPr>
                        <a:t> </a:t>
                      </a:r>
                    </a:p>
                  </a:txBody>
                  <a:tcPr marL="42777" marR="42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a:ea typeface="Calibri"/>
                          <a:cs typeface="Times New Roman"/>
                        </a:rPr>
                        <a:t> </a:t>
                      </a:r>
                    </a:p>
                  </a:txBody>
                  <a:tcPr marL="42777" marR="4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Calibri"/>
                          <a:ea typeface="Calibri"/>
                          <a:cs typeface="Times New Roman"/>
                        </a:rPr>
                        <a:t> </a:t>
                      </a:r>
                    </a:p>
                  </a:txBody>
                  <a:tcPr marL="42777" marR="4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61296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E90830-2734-4FBB-9A12-F00B22012228}" type="slidenum">
              <a:rPr lang="en-US" smtClean="0"/>
              <a:pPr/>
              <a:t>19</a:t>
            </a:fld>
            <a:endParaRPr lang="en-US" dirty="0"/>
          </a:p>
        </p:txBody>
      </p:sp>
      <p:pic>
        <p:nvPicPr>
          <p:cNvPr id="7170" name="Picture 2" descr="math hum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701" y="933450"/>
            <a:ext cx="6946928"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758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FB305192-F601-4AC9-ABB0-F065A29F1864}" type="slidenum">
              <a:rPr lang="en-US" smtClean="0"/>
              <a:pPr/>
              <a:t>2</a:t>
            </a:fld>
            <a:endParaRPr lang="en-US" dirty="0"/>
          </a:p>
        </p:txBody>
      </p:sp>
      <p:pic>
        <p:nvPicPr>
          <p:cNvPr id="6146" name="Picture 2" descr="http://media-cache-ec0.pinimg.com/originals/eb/04/f4/eb04f49fe9b66a20f8355c6bb76b84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1905000"/>
            <a:ext cx="4684709"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2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7657" y="1167492"/>
            <a:ext cx="7895772" cy="4255011"/>
          </a:xfrm>
          <a:prstGeom prst="rect">
            <a:avLst/>
          </a:prstGeom>
          <a:noFill/>
        </p:spPr>
        <p:txBody>
          <a:bodyPr wrap="square" rtlCol="0">
            <a:spAutoFit/>
          </a:bodyPr>
          <a:lstStyle/>
          <a:p>
            <a:pPr algn="ctr"/>
            <a:endParaRPr lang="en-US" sz="1050" dirty="0" smtClean="0"/>
          </a:p>
          <a:p>
            <a:pPr marL="514350" indent="-514350">
              <a:buFont typeface="+mj-lt"/>
              <a:buAutoNum type="arabicPeriod"/>
            </a:pPr>
            <a:r>
              <a:rPr lang="en-US" sz="2600" dirty="0" smtClean="0"/>
              <a:t>Whole class discussions can help students use computational procedures in accurate and efficient ways.</a:t>
            </a:r>
          </a:p>
          <a:p>
            <a:pPr marL="514350" indent="-514350">
              <a:buFont typeface="+mj-lt"/>
              <a:buAutoNum type="arabicPeriod"/>
            </a:pPr>
            <a:r>
              <a:rPr lang="en-US" sz="2600" dirty="0" smtClean="0"/>
              <a:t>Discussion can help students build connections between procedures and their underlying concepts.</a:t>
            </a:r>
          </a:p>
          <a:p>
            <a:pPr marL="514350" indent="-514350">
              <a:buFont typeface="+mj-lt"/>
              <a:buAutoNum type="arabicPeriod"/>
            </a:pPr>
            <a:r>
              <a:rPr lang="en-US" sz="2600" dirty="0" smtClean="0"/>
              <a:t>Classroom discussions can help students think of computational skills as tools that can be used to solve a wide variety of problems.</a:t>
            </a:r>
          </a:p>
          <a:p>
            <a:pPr marL="514350" indent="-514350">
              <a:buFont typeface="+mj-lt"/>
              <a:buAutoNum type="arabicPeriod"/>
            </a:pPr>
            <a:r>
              <a:rPr lang="en-US" sz="2600" dirty="0" smtClean="0"/>
              <a:t>Learning based on memorization is often forgotten and not readily transferred.</a:t>
            </a:r>
          </a:p>
        </p:txBody>
      </p:sp>
      <p:sp>
        <p:nvSpPr>
          <p:cNvPr id="2" name="Slide Number Placeholder 1"/>
          <p:cNvSpPr>
            <a:spLocks noGrp="1"/>
          </p:cNvSpPr>
          <p:nvPr>
            <p:ph type="sldNum" sz="quarter" idx="10"/>
          </p:nvPr>
        </p:nvSpPr>
        <p:spPr/>
        <p:txBody>
          <a:bodyPr/>
          <a:lstStyle/>
          <a:p>
            <a:fld id="{37E90830-2734-4FBB-9A12-F00B22012228}" type="slidenum">
              <a:rPr lang="en-US" smtClean="0"/>
              <a:pPr/>
              <a:t>3</a:t>
            </a:fld>
            <a:endParaRPr lang="en-US" dirty="0"/>
          </a:p>
        </p:txBody>
      </p:sp>
    </p:spTree>
    <p:extLst>
      <p:ext uri="{BB962C8B-B14F-4D97-AF65-F5344CB8AC3E}">
        <p14:creationId xmlns:p14="http://schemas.microsoft.com/office/powerpoint/2010/main" val="3768491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a:xfrm>
            <a:off x="457200" y="2176464"/>
            <a:ext cx="8229600" cy="3062286"/>
          </a:xfrm>
        </p:spPr>
        <p:txBody>
          <a:bodyPr>
            <a:normAutofit/>
          </a:bodyPr>
          <a:lstStyle/>
          <a:p>
            <a:r>
              <a:rPr lang="en-US" dirty="0"/>
              <a:t>What strategies can we use to enhance our instruction so students learn mathematics with understanding? </a:t>
            </a:r>
          </a:p>
          <a:p>
            <a:r>
              <a:rPr lang="en-US" dirty="0" smtClean="0"/>
              <a:t>What </a:t>
            </a:r>
            <a:r>
              <a:rPr lang="en-US" dirty="0"/>
              <a:t>does this look and sound like</a:t>
            </a:r>
            <a:r>
              <a:rPr lang="en-US" dirty="0" smtClean="0"/>
              <a:t>?</a:t>
            </a:r>
            <a:endParaRPr lang="en-US" dirty="0"/>
          </a:p>
        </p:txBody>
      </p:sp>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D5D39032-14E0-4AE3-8053-D9A3E931DA40}" type="slidenum">
              <a:rPr lang="en-US" smtClean="0"/>
              <a:pPr/>
              <a:t>4</a:t>
            </a:fld>
            <a:endParaRPr lang="en-US" dirty="0"/>
          </a:p>
        </p:txBody>
      </p:sp>
    </p:spTree>
    <p:extLst>
      <p:ext uri="{BB962C8B-B14F-4D97-AF65-F5344CB8AC3E}">
        <p14:creationId xmlns:p14="http://schemas.microsoft.com/office/powerpoint/2010/main" val="4245901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2176464"/>
            <a:ext cx="8229600" cy="3062286"/>
          </a:xfrm>
        </p:spPr>
        <p:txBody>
          <a:bodyPr>
            <a:normAutofit lnSpcReduction="10000"/>
          </a:bodyPr>
          <a:lstStyle/>
          <a:p>
            <a:r>
              <a:rPr lang="en-US" dirty="0" smtClean="0"/>
              <a:t>Explore </a:t>
            </a:r>
            <a:r>
              <a:rPr lang="en-US" dirty="0"/>
              <a:t>what research says about productive procedural fluency development and instruction.</a:t>
            </a:r>
          </a:p>
          <a:p>
            <a:r>
              <a:rPr lang="en-US" dirty="0"/>
              <a:t>Develop an implementation plan for fact fluency instruction and assessment in your classroom.</a:t>
            </a:r>
            <a:endParaRPr lang="en-US" b="1" dirty="0"/>
          </a:p>
        </p:txBody>
      </p:sp>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D5D39032-14E0-4AE3-8053-D9A3E931DA40}" type="slidenum">
              <a:rPr lang="en-US" smtClean="0"/>
              <a:pPr/>
              <a:t>5</a:t>
            </a:fld>
            <a:endParaRPr lang="en-US" dirty="0"/>
          </a:p>
        </p:txBody>
      </p:sp>
    </p:spTree>
    <p:extLst>
      <p:ext uri="{BB962C8B-B14F-4D97-AF65-F5344CB8AC3E}">
        <p14:creationId xmlns:p14="http://schemas.microsoft.com/office/powerpoint/2010/main" val="2909054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7657" y="1132114"/>
            <a:ext cx="7895772" cy="6124754"/>
          </a:xfrm>
          <a:prstGeom prst="rect">
            <a:avLst/>
          </a:prstGeom>
          <a:noFill/>
        </p:spPr>
        <p:txBody>
          <a:bodyPr wrap="square" rtlCol="0">
            <a:spAutoFit/>
          </a:bodyPr>
          <a:lstStyle/>
          <a:p>
            <a:pPr algn="ctr"/>
            <a:r>
              <a:rPr lang="en-US" sz="4000" b="1" dirty="0" smtClean="0"/>
              <a:t>Four Steps Toward Productive Talk</a:t>
            </a:r>
          </a:p>
          <a:p>
            <a:pPr algn="ctr"/>
            <a:endParaRPr lang="en-US" sz="1200" b="1" dirty="0" smtClean="0">
              <a:solidFill>
                <a:schemeClr val="bg1">
                  <a:lumMod val="65000"/>
                </a:schemeClr>
              </a:solidFill>
            </a:endParaRPr>
          </a:p>
          <a:p>
            <a:r>
              <a:rPr lang="en-US" sz="2800" dirty="0" smtClean="0">
                <a:solidFill>
                  <a:srgbClr val="0070C0"/>
                </a:solidFill>
              </a:rPr>
              <a:t>Helping Individual Students Clarify and Share Their Own Thoughts</a:t>
            </a:r>
          </a:p>
          <a:p>
            <a:endParaRPr lang="en-US" sz="2000" dirty="0">
              <a:solidFill>
                <a:srgbClr val="0070C0"/>
              </a:solidFill>
            </a:endParaRPr>
          </a:p>
          <a:p>
            <a:r>
              <a:rPr lang="en-US" sz="2800" dirty="0" smtClean="0">
                <a:solidFill>
                  <a:srgbClr val="0070C0"/>
                </a:solidFill>
              </a:rPr>
              <a:t>Helping Students Orient to the Thinking of Others</a:t>
            </a:r>
          </a:p>
          <a:p>
            <a:endParaRPr lang="en-US" sz="2000" dirty="0" smtClean="0"/>
          </a:p>
          <a:p>
            <a:r>
              <a:rPr lang="en-US" sz="2800" dirty="0" smtClean="0">
                <a:solidFill>
                  <a:srgbClr val="0070C0"/>
                </a:solidFill>
              </a:rPr>
              <a:t>Helping Students Deepen Their Own Reasoning</a:t>
            </a:r>
          </a:p>
          <a:p>
            <a:endParaRPr lang="en-US" sz="2800" dirty="0">
              <a:solidFill>
                <a:srgbClr val="0070C0"/>
              </a:solidFill>
            </a:endParaRPr>
          </a:p>
          <a:p>
            <a:r>
              <a:rPr lang="en-US" sz="2800" dirty="0" smtClean="0">
                <a:solidFill>
                  <a:srgbClr val="0070C0"/>
                </a:solidFill>
              </a:rPr>
              <a:t>Helping Students Engage with the Reasoning of Others</a:t>
            </a:r>
          </a:p>
          <a:p>
            <a:pPr marL="285750" indent="-285750">
              <a:buFont typeface="Arial" pitchFamily="34" charset="0"/>
              <a:buChar char="•"/>
            </a:pPr>
            <a:endParaRPr lang="en-US" sz="4000" dirty="0" smtClean="0"/>
          </a:p>
          <a:p>
            <a:pPr marL="285750" indent="-285750">
              <a:buFont typeface="Arial" pitchFamily="34" charset="0"/>
              <a:buChar char="•"/>
            </a:pPr>
            <a:endParaRPr lang="en-US" sz="2800" b="1" dirty="0" smtClean="0"/>
          </a:p>
          <a:p>
            <a:pPr marL="285750" indent="-285750">
              <a:buFont typeface="Arial" pitchFamily="34" charset="0"/>
              <a:buChar char="•"/>
            </a:pPr>
            <a:endParaRPr lang="en-US" dirty="0"/>
          </a:p>
          <a:p>
            <a:endParaRPr lang="en-US" dirty="0"/>
          </a:p>
        </p:txBody>
      </p:sp>
      <p:sp>
        <p:nvSpPr>
          <p:cNvPr id="2" name="Slide Number Placeholder 1"/>
          <p:cNvSpPr>
            <a:spLocks noGrp="1"/>
          </p:cNvSpPr>
          <p:nvPr>
            <p:ph type="sldNum" sz="quarter" idx="10"/>
          </p:nvPr>
        </p:nvSpPr>
        <p:spPr/>
        <p:txBody>
          <a:bodyPr/>
          <a:lstStyle/>
          <a:p>
            <a:fld id="{37E90830-2734-4FBB-9A12-F00B22012228}" type="slidenum">
              <a:rPr lang="en-US" smtClean="0"/>
              <a:pPr/>
              <a:t>6</a:t>
            </a:fld>
            <a:endParaRPr lang="en-US" dirty="0"/>
          </a:p>
        </p:txBody>
      </p:sp>
    </p:spTree>
    <p:extLst>
      <p:ext uri="{BB962C8B-B14F-4D97-AF65-F5344CB8AC3E}">
        <p14:creationId xmlns:p14="http://schemas.microsoft.com/office/powerpoint/2010/main" val="291937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animEffect transition="in" filter="fade">
                                      <p:cBhvr>
                                        <p:cTn id="2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7657" y="1132114"/>
            <a:ext cx="7895772" cy="3677930"/>
          </a:xfrm>
          <a:prstGeom prst="rect">
            <a:avLst/>
          </a:prstGeom>
          <a:noFill/>
        </p:spPr>
        <p:txBody>
          <a:bodyPr wrap="square" rtlCol="0">
            <a:spAutoFit/>
          </a:bodyPr>
          <a:lstStyle/>
          <a:p>
            <a:pPr algn="ctr"/>
            <a:r>
              <a:rPr lang="en-US" sz="4000" b="1" dirty="0" smtClean="0"/>
              <a:t>Guiding Question</a:t>
            </a:r>
            <a:endParaRPr lang="en-US" sz="1200" b="1" dirty="0" smtClean="0"/>
          </a:p>
          <a:p>
            <a:pPr algn="ctr"/>
            <a:endParaRPr lang="en-US" sz="2400" dirty="0" smtClean="0"/>
          </a:p>
          <a:p>
            <a:pPr algn="ctr"/>
            <a:r>
              <a:rPr lang="en-US" sz="3500" dirty="0" smtClean="0"/>
              <a:t>How </a:t>
            </a:r>
            <a:r>
              <a:rPr lang="en-US" sz="3500" dirty="0"/>
              <a:t>can </a:t>
            </a:r>
            <a:r>
              <a:rPr lang="en-US" sz="3500" dirty="0" smtClean="0"/>
              <a:t>we use targeted and meaningful assessment for identifying students’ fact fluency instructional needs?</a:t>
            </a:r>
            <a:endParaRPr lang="en-US" sz="4000" dirty="0" smtClean="0"/>
          </a:p>
          <a:p>
            <a:pPr marL="285750" indent="-285750">
              <a:buFont typeface="Arial" pitchFamily="34" charset="0"/>
              <a:buChar char="•"/>
            </a:pPr>
            <a:endParaRPr lang="en-US" sz="2800" b="1" dirty="0" smtClean="0"/>
          </a:p>
          <a:p>
            <a:pPr marL="285750" indent="-285750">
              <a:buFont typeface="Arial" pitchFamily="34" charset="0"/>
              <a:buChar char="•"/>
            </a:pPr>
            <a:endParaRPr lang="en-US" dirty="0"/>
          </a:p>
          <a:p>
            <a:endParaRPr lang="en-US" dirty="0"/>
          </a:p>
        </p:txBody>
      </p:sp>
      <p:sp>
        <p:nvSpPr>
          <p:cNvPr id="2" name="Slide Number Placeholder 1"/>
          <p:cNvSpPr>
            <a:spLocks noGrp="1"/>
          </p:cNvSpPr>
          <p:nvPr>
            <p:ph type="sldNum" sz="quarter" idx="10"/>
          </p:nvPr>
        </p:nvSpPr>
        <p:spPr/>
        <p:txBody>
          <a:bodyPr/>
          <a:lstStyle/>
          <a:p>
            <a:fld id="{37E90830-2734-4FBB-9A12-F00B22012228}" type="slidenum">
              <a:rPr lang="en-US" smtClean="0"/>
              <a:pPr/>
              <a:t>7</a:t>
            </a:fld>
            <a:endParaRPr lang="en-US" dirty="0"/>
          </a:p>
        </p:txBody>
      </p:sp>
    </p:spTree>
    <p:extLst>
      <p:ext uri="{BB962C8B-B14F-4D97-AF65-F5344CB8AC3E}">
        <p14:creationId xmlns:p14="http://schemas.microsoft.com/office/powerpoint/2010/main" val="1954330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E90830-2734-4FBB-9A12-F00B22012228}" type="slidenum">
              <a:rPr lang="en-US" smtClean="0"/>
              <a:pPr/>
              <a:t>8</a:t>
            </a:fld>
            <a:endParaRPr lang="en-US" dirty="0"/>
          </a:p>
        </p:txBody>
      </p:sp>
      <p:sp>
        <p:nvSpPr>
          <p:cNvPr id="3" name="TextBox 2"/>
          <p:cNvSpPr txBox="1"/>
          <p:nvPr/>
        </p:nvSpPr>
        <p:spPr>
          <a:xfrm>
            <a:off x="145143" y="902869"/>
            <a:ext cx="8723085" cy="1261884"/>
          </a:xfrm>
          <a:prstGeom prst="rect">
            <a:avLst/>
          </a:prstGeom>
          <a:noFill/>
        </p:spPr>
        <p:txBody>
          <a:bodyPr wrap="square" rtlCol="0">
            <a:spAutoFit/>
          </a:bodyPr>
          <a:lstStyle/>
          <a:p>
            <a:pPr algn="ctr"/>
            <a:r>
              <a:rPr lang="en-US" sz="3400" b="1" dirty="0" smtClean="0"/>
              <a:t>What is Fluency?</a:t>
            </a:r>
          </a:p>
          <a:p>
            <a:pPr algn="ctr"/>
            <a:endParaRPr lang="en-US" sz="1400" b="1" dirty="0"/>
          </a:p>
          <a:p>
            <a:pPr algn="ctr"/>
            <a:r>
              <a:rPr lang="en-US" sz="2800" b="1" dirty="0" smtClean="0"/>
              <a:t>Standards for Mathematical Practice</a:t>
            </a:r>
            <a:endParaRPr lang="en-US" sz="2800" dirty="0" smtClean="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79" y="2152363"/>
            <a:ext cx="7706812" cy="3727946"/>
          </a:xfrm>
          <a:prstGeom prst="rect">
            <a:avLst/>
          </a:prstGeom>
        </p:spPr>
        <p:style>
          <a:lnRef idx="1">
            <a:schemeClr val="accent1"/>
          </a:lnRef>
          <a:fillRef idx="2">
            <a:schemeClr val="accent1"/>
          </a:fillRef>
          <a:effectRef idx="1">
            <a:schemeClr val="accent1"/>
          </a:effectRef>
          <a:fontRef idx="minor">
            <a:schemeClr val="dk1"/>
          </a:fontRef>
        </p:style>
      </p:pic>
      <p:sp>
        <p:nvSpPr>
          <p:cNvPr id="5" name="Rectangle 4"/>
          <p:cNvSpPr/>
          <p:nvPr/>
        </p:nvSpPr>
        <p:spPr>
          <a:xfrm>
            <a:off x="1611085" y="4615543"/>
            <a:ext cx="6139544" cy="228600"/>
          </a:xfrm>
          <a:prstGeom prst="rect">
            <a:avLst/>
          </a:prstGeom>
          <a:solidFill>
            <a:srgbClr val="FFFF00">
              <a:alpha val="25000"/>
            </a:srgbClr>
          </a:solidFill>
          <a:ln>
            <a:solidFill>
              <a:srgbClr val="FFFF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6685" y="4844143"/>
            <a:ext cx="2612572" cy="337457"/>
          </a:xfrm>
          <a:prstGeom prst="rect">
            <a:avLst/>
          </a:prstGeom>
          <a:solidFill>
            <a:srgbClr val="FFFF00">
              <a:alpha val="25000"/>
            </a:srgbClr>
          </a:solidFill>
          <a:ln>
            <a:solidFill>
              <a:srgbClr val="FFFF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63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E90830-2734-4FBB-9A12-F00B22012228}" type="slidenum">
              <a:rPr lang="en-US" smtClean="0"/>
              <a:pPr/>
              <a:t>9</a:t>
            </a:fld>
            <a:endParaRPr lang="en-US" dirty="0"/>
          </a:p>
        </p:txBody>
      </p:sp>
      <p:sp>
        <p:nvSpPr>
          <p:cNvPr id="3" name="TextBox 2"/>
          <p:cNvSpPr txBox="1"/>
          <p:nvPr/>
        </p:nvSpPr>
        <p:spPr>
          <a:xfrm>
            <a:off x="145143" y="902869"/>
            <a:ext cx="8723085" cy="1261884"/>
          </a:xfrm>
          <a:prstGeom prst="rect">
            <a:avLst/>
          </a:prstGeom>
          <a:noFill/>
        </p:spPr>
        <p:txBody>
          <a:bodyPr wrap="square" rtlCol="0">
            <a:spAutoFit/>
          </a:bodyPr>
          <a:lstStyle/>
          <a:p>
            <a:pPr algn="ctr"/>
            <a:r>
              <a:rPr lang="en-US" sz="3400" b="1" dirty="0" smtClean="0"/>
              <a:t>What is Fluency?</a:t>
            </a:r>
          </a:p>
          <a:p>
            <a:pPr algn="ctr"/>
            <a:endParaRPr lang="en-US" sz="1400" b="1" dirty="0">
              <a:solidFill>
                <a:srgbClr val="FF0000"/>
              </a:solidFill>
            </a:endParaRPr>
          </a:p>
          <a:p>
            <a:pPr algn="ctr"/>
            <a:r>
              <a:rPr lang="en-US" sz="2800" b="1" dirty="0" smtClean="0"/>
              <a:t>Operations &amp; Algebraic Thinking Progression Document</a:t>
            </a:r>
            <a:endParaRPr lang="en-US" sz="2800" dirty="0" smtClean="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985" y="2164753"/>
            <a:ext cx="7357399" cy="3423037"/>
          </a:xfrm>
          <a:prstGeom prst="rect">
            <a:avLst/>
          </a:prstGeom>
        </p:spPr>
      </p:pic>
      <p:sp>
        <p:nvSpPr>
          <p:cNvPr id="8" name="Rectangle 7"/>
          <p:cNvSpPr/>
          <p:nvPr/>
        </p:nvSpPr>
        <p:spPr>
          <a:xfrm>
            <a:off x="827986" y="2781300"/>
            <a:ext cx="7357398" cy="1485900"/>
          </a:xfrm>
          <a:prstGeom prst="rect">
            <a:avLst/>
          </a:prstGeom>
          <a:solidFill>
            <a:srgbClr val="FFFF00">
              <a:alpha val="25000"/>
            </a:srgbClr>
          </a:solidFill>
          <a:ln>
            <a:solidFill>
              <a:srgbClr val="FFFF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V="1">
            <a:off x="827986" y="4267200"/>
            <a:ext cx="3678699" cy="299718"/>
          </a:xfrm>
          <a:prstGeom prst="rect">
            <a:avLst/>
          </a:prstGeom>
          <a:solidFill>
            <a:srgbClr val="FFFF00">
              <a:alpha val="25000"/>
            </a:srgbClr>
          </a:solidFill>
          <a:ln>
            <a:solidFill>
              <a:srgbClr val="FFFF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V="1">
            <a:off x="1780486" y="2476498"/>
            <a:ext cx="6404898" cy="304799"/>
          </a:xfrm>
          <a:prstGeom prst="rect">
            <a:avLst/>
          </a:prstGeom>
          <a:solidFill>
            <a:srgbClr val="FFFF00">
              <a:alpha val="25000"/>
            </a:srgbClr>
          </a:solidFill>
          <a:ln>
            <a:solidFill>
              <a:srgbClr val="FFFF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966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WCSD Branded Colors">
      <a:dk1>
        <a:sysClr val="windowText" lastClr="000000"/>
      </a:dk1>
      <a:lt1>
        <a:sysClr val="window" lastClr="FFFFFF"/>
      </a:lt1>
      <a:dk2>
        <a:srgbClr val="005288"/>
      </a:dk2>
      <a:lt2>
        <a:srgbClr val="EEECE1"/>
      </a:lt2>
      <a:accent1>
        <a:srgbClr val="DEB408"/>
      </a:accent1>
      <a:accent2>
        <a:srgbClr val="EF3E42"/>
      </a:accent2>
      <a:accent3>
        <a:srgbClr val="C1CD23"/>
      </a:accent3>
      <a:accent4>
        <a:srgbClr val="009FC2"/>
      </a:accent4>
      <a:accent5>
        <a:srgbClr val="332A86"/>
      </a:accent5>
      <a:accent6>
        <a:srgbClr val="F5802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10718</TotalTime>
  <Words>2097</Words>
  <Application>Microsoft Office PowerPoint</Application>
  <PresentationFormat>On-screen Show (4:3)</PresentationFormat>
  <Paragraphs>407</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Implementing the Mathematics Common Core</vt:lpstr>
      <vt:lpstr>PowerPoint Presentation</vt:lpstr>
      <vt:lpstr>PowerPoint Presentation</vt:lpstr>
      <vt:lpstr>Essential Questions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Holmes</dc:creator>
  <cp:lastModifiedBy>Shoemaker, Shelace</cp:lastModifiedBy>
  <cp:revision>219</cp:revision>
  <cp:lastPrinted>2014-04-27T17:29:21Z</cp:lastPrinted>
  <dcterms:created xsi:type="dcterms:W3CDTF">2013-02-01T00:26:23Z</dcterms:created>
  <dcterms:modified xsi:type="dcterms:W3CDTF">2014-05-19T20:19:27Z</dcterms:modified>
</cp:coreProperties>
</file>